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20" r:id="rId2"/>
    <p:sldId id="261" r:id="rId3"/>
    <p:sldId id="376" r:id="rId4"/>
    <p:sldId id="378" r:id="rId5"/>
    <p:sldId id="333" r:id="rId6"/>
    <p:sldId id="377" r:id="rId7"/>
    <p:sldId id="342" r:id="rId8"/>
    <p:sldId id="323" r:id="rId9"/>
    <p:sldId id="343" r:id="rId10"/>
    <p:sldId id="344" r:id="rId11"/>
    <p:sldId id="346" r:id="rId12"/>
    <p:sldId id="353" r:id="rId13"/>
    <p:sldId id="367" r:id="rId14"/>
    <p:sldId id="379" r:id="rId15"/>
    <p:sldId id="380" r:id="rId16"/>
    <p:sldId id="381" r:id="rId17"/>
    <p:sldId id="369" r:id="rId18"/>
    <p:sldId id="382" r:id="rId19"/>
    <p:sldId id="370" r:id="rId20"/>
    <p:sldId id="366" r:id="rId21"/>
    <p:sldId id="3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92"/>
    <p:restoredTop sz="87771"/>
  </p:normalViewPr>
  <p:slideViewPr>
    <p:cSldViewPr snapToGrid="0" snapToObjects="1">
      <p:cViewPr>
        <p:scale>
          <a:sx n="98" d="100"/>
          <a:sy n="98" d="100"/>
        </p:scale>
        <p:origin x="584" y="5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BE29E-5A50-0248-9DCE-620ED02AB592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97F69-32CF-D548-B794-B61A48F9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the genome level ecotypes vary at regions linked to the traits that are causing their divergence.</a:t>
            </a:r>
          </a:p>
          <a:p>
            <a:r>
              <a:rPr lang="en-US" baseline="0" dirty="0"/>
              <a:t>Strong selection on the traits of interest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Annual and perennial that vary in flowering time and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FCC8E-EC97-FA46-BB0D-D324F04CEC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1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63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7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 model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patches with individuals inside the patches with the </a:t>
            </a:r>
            <a:r>
              <a:rPr lang="en-US" dirty="0" err="1"/>
              <a:t>fitnesses</a:t>
            </a:r>
            <a:r>
              <a:rPr lang="en-US" dirty="0"/>
              <a:t> for each patch</a:t>
            </a:r>
          </a:p>
          <a:p>
            <a:r>
              <a:rPr lang="en-US" dirty="0"/>
              <a:t>Then zoom in on a single individual genome to show the inversions vs. QTNs in the genome</a:t>
            </a:r>
          </a:p>
          <a:p>
            <a:r>
              <a:rPr lang="en-US" dirty="0"/>
              <a:t>Make the point that this is the most realistic simulation to date ABC pick three biggest ways my simulations are more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9115D-5921-CA46-BE8C-650F2E2F83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9115D-5921-CA46-BE8C-650F2E2F83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5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and distribution of effect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20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Migration rate </a:t>
            </a:r>
          </a:p>
          <a:p>
            <a:r>
              <a:rPr lang="en-US" dirty="0"/>
              <a:t>Inversion size on the x axis and proportion on the y</a:t>
            </a:r>
          </a:p>
          <a:p>
            <a:r>
              <a:rPr lang="en-US" dirty="0"/>
              <a:t>Sub categories for captured- mutations that arise later – how many arise</a:t>
            </a:r>
          </a:p>
          <a:p>
            <a:r>
              <a:rPr lang="en-US" dirty="0"/>
              <a:t>Inversion size on the x axis Proportion of SNPs in a category on the y – arose before the inversion </a:t>
            </a:r>
          </a:p>
          <a:p>
            <a:r>
              <a:rPr lang="en-US" dirty="0"/>
              <a:t>Colored by the number of SNPs in the inversion </a:t>
            </a:r>
          </a:p>
          <a:p>
            <a:r>
              <a:rPr lang="en-US" dirty="0"/>
              <a:t>Average the proportions for the boxplot across the replicates – say what the filtering is 0.05</a:t>
            </a:r>
          </a:p>
          <a:p>
            <a:r>
              <a:rPr lang="en-US" dirty="0"/>
              <a:t>Are the inversions that influence local adaptation old or new or neutral?</a:t>
            </a:r>
          </a:p>
          <a:p>
            <a:r>
              <a:rPr lang="en-US" dirty="0"/>
              <a:t>Later look at controlling for average age</a:t>
            </a:r>
          </a:p>
          <a:p>
            <a:r>
              <a:rPr lang="en-US" dirty="0"/>
              <a:t>Potential Filter after </a:t>
            </a:r>
            <a:r>
              <a:rPr lang="en-US" dirty="0" err="1"/>
              <a:t>burnin</a:t>
            </a:r>
            <a:r>
              <a:rPr lang="en-US" dirty="0"/>
              <a:t> and neutral at the end of </a:t>
            </a:r>
            <a:r>
              <a:rPr lang="en-US" dirty="0" err="1"/>
              <a:t>burnin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6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 of genetic variance inside vs outside</a:t>
            </a:r>
          </a:p>
          <a:p>
            <a:r>
              <a:rPr lang="en-US" dirty="0"/>
              <a:t>Recombination Paper - talks about this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9B34-4401-3944-8D4E-F34DF2244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77DDB-EF25-7342-A495-A27184588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5317-E159-9F42-AC30-993C7619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786B7-FE79-AC48-994B-BEFE341D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E61E-FEE6-F34A-A7A1-5FC82BCA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1088-F57C-7047-9503-261F9357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D6DBF-9719-5548-A03E-0D62AF37E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2DEB-4B22-B849-85C9-C7351429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C48-23B9-7744-BA15-37CD47A0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D81B4-7245-0942-B582-993EF99F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86D0E-3DDE-0041-BF5F-A034B58C8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F44A6-CE8E-9141-B554-7E5901DEA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8F559-6AA5-B043-B388-8ABB0CE0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9937-B829-234A-B9CE-A8EC0B3B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7EE7-46DD-A04A-BD90-736C8320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8A30-B4F4-6C4C-8804-AF25BC80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DF52-26C8-DF41-92DC-C31A8A62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29BF2-4B10-B946-ADA1-144262D1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7060B-0AAB-1747-B41D-3230656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D190C-6169-FA4F-A9F1-22FAA13E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3FE-5FEF-154A-B4C3-93E5E39D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0738-8E66-9548-A0D0-3AD8DEAF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82CD-B22C-BC43-B066-A404A1C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F43B-29E0-C54B-999E-42FD674F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3BEFF-D9E9-4B47-ABBA-F4566BC4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E32C-6C96-A240-9923-DED5970A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8C15-A827-0C47-8FBE-DAD95518A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3AF42-22D4-8749-956A-27720262F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69EB7-9C20-A048-A8E0-A779ECE1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E8999-5799-2F43-B130-55422D70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73AED-B07C-134E-B54F-786EF002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C380-58AB-0440-BA87-940C36F3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E89C0-C9F3-8646-AFF7-2BE0C6CEF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CD4C-6BA5-5B48-A112-6D2B8BCA9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5056A-331D-7149-89CA-41E906C53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F9D0C-46B3-0E42-AE27-534FD1C0F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F9ED2-4D6D-5E43-81AC-4846D471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5B9-1EBB-ED43-AF61-68B18CB6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95CCDA-9E21-9E4C-A958-E058234E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7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DB8D-5FF6-EF45-B1B1-6D85DDF3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4B9A2-9014-EF47-B4E2-C96F3A89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BC0EB-065C-B148-9CCB-1DBD11CE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F3A31-161A-984D-9311-3557EAFD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77E40-35A4-A041-B95E-EC59C961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476E-6623-7F4B-9C21-35B011D6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0617-4050-1649-A444-1B4D6A6C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7BC7-94CC-2944-A56C-4B6B94B7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C2EA-89A2-514F-A3B0-FB5EB6ACF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16C1A-9D32-0945-9014-85FD4E7B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39694-D9C5-D642-B0C8-23093FEF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4BB8B-C559-0B46-B293-D047C03A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2CB0-761A-C54C-8FDB-DADFB9E3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5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3142-0808-1A4B-9459-BA0809ED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7E632-152D-B043-B615-C2DE581A7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31700-DB49-E54B-A5DF-23136DAE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7EB25-0285-DD44-BC90-FE9337E9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6F7E7-3FFD-C545-9853-DCB9CA8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02FA0-F879-B842-8D05-E5D557C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7A53B-9371-A541-9BDA-88D44C87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05296-2ADD-514A-964C-200B67732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277-DB28-8B40-B4B1-9152CBBA3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7724-A5DB-7345-ABD2-FAE6DC864F54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E6AD-798E-FC44-99CA-2791E6A7D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E719-CFC4-FE47-B4A0-05566BC3F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4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-12879" y="114300"/>
            <a:ext cx="12234672" cy="13062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-25758" y="1418337"/>
            <a:ext cx="1225296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F9D7EA-8521-D748-9930-10CA251D0CF4}"/>
              </a:ext>
            </a:extLst>
          </p:cNvPr>
          <p:cNvSpPr/>
          <p:nvPr/>
        </p:nvSpPr>
        <p:spPr>
          <a:xfrm>
            <a:off x="30827" y="160693"/>
            <a:ext cx="11263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Inversion Invasions: Spread and maintenance of inversion polymorphisms in a two-patch model undergoing divergent selection</a:t>
            </a:r>
            <a:endParaRPr lang="en-US" sz="3600" dirty="0"/>
          </a:p>
          <a:p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Sara M. </a:t>
            </a:r>
            <a:r>
              <a:rPr lang="en-US" sz="16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Schaal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, Ben Haller &amp; Katie E. </a:t>
            </a:r>
            <a:r>
              <a:rPr lang="en-US" sz="16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Lotterhos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 </a:t>
            </a:r>
            <a:endParaRPr lang="en-US" sz="1600" dirty="0">
              <a:effectLst/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8CB42-CEF0-2441-A4D9-1136F531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477" y="4255193"/>
            <a:ext cx="2332759" cy="2332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B9CC0-39DB-F64F-B2CA-2268ABAD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t="3938" r="2526" b="4749"/>
          <a:stretch/>
        </p:blipFill>
        <p:spPr>
          <a:xfrm rot="20626155">
            <a:off x="498764" y="2602144"/>
            <a:ext cx="4798218" cy="3301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F43A8-EE44-CD4D-A772-D1CD037D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705" y="2744271"/>
            <a:ext cx="3393671" cy="2676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227D9-1B6C-7C40-9050-FDBE17ED72F0}"/>
              </a:ext>
            </a:extLst>
          </p:cNvPr>
          <p:cNvSpPr txBox="1"/>
          <p:nvPr/>
        </p:nvSpPr>
        <p:spPr>
          <a:xfrm>
            <a:off x="9730035" y="3883353"/>
            <a:ext cx="16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SLiM</a:t>
            </a:r>
            <a:endParaRPr lang="en-US" b="1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5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61929-17A3-DE44-B84A-27170D158700}"/>
              </a:ext>
            </a:extLst>
          </p:cNvPr>
          <p:cNvGrpSpPr/>
          <p:nvPr/>
        </p:nvGrpSpPr>
        <p:grpSpPr>
          <a:xfrm>
            <a:off x="7009882" y="3305523"/>
            <a:ext cx="3354149" cy="1843889"/>
            <a:chOff x="5670979" y="4501429"/>
            <a:chExt cx="4408756" cy="241500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96AC3A-8550-3A41-9E82-A912AA1F5E80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088039"/>
              <a:chOff x="6120912" y="4596384"/>
              <a:chExt cx="3958823" cy="20880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17A028-93B8-774B-9590-79C79FF44F2F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DA104E0-BE84-FC4F-96B6-CF49870DF562}"/>
                  </a:ext>
                </a:extLst>
              </p:cNvPr>
              <p:cNvGrpSpPr/>
              <p:nvPr/>
            </p:nvGrpSpPr>
            <p:grpSpPr>
              <a:xfrm>
                <a:off x="6653784" y="4696759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EB855653-3D00-6644-AF5E-88D1DF654EAA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1699DC3-22BB-A949-A271-21FB94CA992A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3E841D8-7018-AC45-8FAC-A6EF3E724414}"/>
                  </a:ext>
                </a:extLst>
              </p:cNvPr>
              <p:cNvGrpSpPr/>
              <p:nvPr/>
            </p:nvGrpSpPr>
            <p:grpSpPr>
              <a:xfrm>
                <a:off x="8330183" y="4709478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EC0B68D-6C40-2149-AECE-95FD59FB2436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8F15961-CB84-564C-8727-AC8B1878D505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E1E5C1-FE88-F244-9BC8-92836CCC7047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057D5C-980E-8F4F-BC27-1929F4DA661D}"/>
                  </a:ext>
                </a:extLst>
              </p:cNvPr>
              <p:cNvSpPr txBox="1"/>
              <p:nvPr/>
            </p:nvSpPr>
            <p:spPr>
              <a:xfrm>
                <a:off x="7098630" y="6315091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C564C5-5BA1-9844-95D9-803EE9110C1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915E88-49A8-7C44-90B9-9341DBED9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639E1B-1849-774F-B06F-8E0CEDC88845}"/>
                </a:ext>
              </a:extLst>
            </p:cNvPr>
            <p:cNvSpPr txBox="1"/>
            <p:nvPr/>
          </p:nvSpPr>
          <p:spPr>
            <a:xfrm>
              <a:off x="7290816" y="6547104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Phenotype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FEE5F0-EDE9-474B-BB38-D349C6324E1C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E2D903-C7BC-9744-A012-BD6FD41D91CA}"/>
              </a:ext>
            </a:extLst>
          </p:cNvPr>
          <p:cNvCxnSpPr/>
          <p:nvPr/>
        </p:nvCxnSpPr>
        <p:spPr>
          <a:xfrm>
            <a:off x="6276109" y="6137564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AF3E596-9B8C-8042-934D-9B81EF6F713F}"/>
              </a:ext>
            </a:extLst>
          </p:cNvPr>
          <p:cNvSpPr/>
          <p:nvPr/>
        </p:nvSpPr>
        <p:spPr>
          <a:xfrm>
            <a:off x="6666858" y="5930885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EBBFC3F1-E4E5-FF42-8B0E-559ACA95DD0B}"/>
              </a:ext>
            </a:extLst>
          </p:cNvPr>
          <p:cNvSpPr/>
          <p:nvPr/>
        </p:nvSpPr>
        <p:spPr>
          <a:xfrm>
            <a:off x="9889929" y="5921888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E83832-EEBF-0C40-A74B-8237986F2886}"/>
              </a:ext>
            </a:extLst>
          </p:cNvPr>
          <p:cNvCxnSpPr/>
          <p:nvPr/>
        </p:nvCxnSpPr>
        <p:spPr>
          <a:xfrm>
            <a:off x="5505783" y="6567055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1ACEAE-B23D-364A-A94E-5E4F07F3414A}"/>
              </a:ext>
            </a:extLst>
          </p:cNvPr>
          <p:cNvCxnSpPr/>
          <p:nvPr/>
        </p:nvCxnSpPr>
        <p:spPr>
          <a:xfrm>
            <a:off x="5551585" y="5779773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390028FA-353D-0B49-93FB-D2D174362DED}"/>
              </a:ext>
            </a:extLst>
          </p:cNvPr>
          <p:cNvSpPr/>
          <p:nvPr/>
        </p:nvSpPr>
        <p:spPr>
          <a:xfrm>
            <a:off x="8539761" y="5551959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7959016A-3A7B-844A-B8F2-6249405699C5}"/>
              </a:ext>
            </a:extLst>
          </p:cNvPr>
          <p:cNvSpPr/>
          <p:nvPr/>
        </p:nvSpPr>
        <p:spPr>
          <a:xfrm>
            <a:off x="8096028" y="6353241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5DD372-C8C0-FE47-9FE0-3333A5D256A9}"/>
              </a:ext>
            </a:extLst>
          </p:cNvPr>
          <p:cNvSpPr txBox="1"/>
          <p:nvPr/>
        </p:nvSpPr>
        <p:spPr>
          <a:xfrm>
            <a:off x="94187" y="1123676"/>
            <a:ext cx="499459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r>
              <a:rPr lang="el-GR" b="1" dirty="0"/>
              <a:t>Θ</a:t>
            </a:r>
            <a:r>
              <a:rPr lang="en-US" b="1" baseline="-25000" dirty="0"/>
              <a:t>1</a:t>
            </a:r>
            <a:r>
              <a:rPr lang="en-US" dirty="0"/>
              <a:t> = trait optimum in population 1</a:t>
            </a:r>
          </a:p>
          <a:p>
            <a:r>
              <a:rPr lang="el-GR" b="1" dirty="0"/>
              <a:t>Θ</a:t>
            </a:r>
            <a:r>
              <a:rPr lang="en-US" b="1" baseline="-25000" dirty="0"/>
              <a:t>2</a:t>
            </a:r>
            <a:r>
              <a:rPr lang="en-US" dirty="0"/>
              <a:t> = trait optimum in population 2</a:t>
            </a:r>
          </a:p>
          <a:p>
            <a:r>
              <a:rPr lang="el-GR" b="1" dirty="0"/>
              <a:t>σ</a:t>
            </a:r>
            <a:r>
              <a:rPr lang="en-US" dirty="0"/>
              <a:t> = strength of selection (SD of the Gaussian fitness curve)</a:t>
            </a:r>
          </a:p>
          <a:p>
            <a:r>
              <a:rPr lang="en-US" b="1" dirty="0"/>
              <a:t>C </a:t>
            </a:r>
            <a:r>
              <a:rPr lang="en-US" dirty="0"/>
              <a:t>= number of chromosomes</a:t>
            </a:r>
          </a:p>
          <a:p>
            <a:r>
              <a:rPr lang="en-US" b="1" dirty="0" err="1"/>
              <a:t>C_len</a:t>
            </a:r>
            <a:r>
              <a:rPr lang="en-US" b="1" dirty="0"/>
              <a:t> </a:t>
            </a:r>
            <a:r>
              <a:rPr lang="en-US" dirty="0"/>
              <a:t>= length of chromosomes</a:t>
            </a:r>
          </a:p>
          <a:p>
            <a:r>
              <a:rPr lang="en-US" b="1" dirty="0"/>
              <a:t>r</a:t>
            </a:r>
            <a:r>
              <a:rPr lang="en-US" dirty="0"/>
              <a:t> = recombination rate </a:t>
            </a:r>
          </a:p>
          <a:p>
            <a:r>
              <a:rPr lang="en-US" b="1" dirty="0" err="1"/>
              <a:t>mu_base</a:t>
            </a:r>
            <a:r>
              <a:rPr lang="en-US" b="1" dirty="0"/>
              <a:t> </a:t>
            </a:r>
            <a:r>
              <a:rPr lang="en-US" dirty="0"/>
              <a:t>= neutral mutation rate</a:t>
            </a:r>
          </a:p>
          <a:p>
            <a:r>
              <a:rPr lang="en-US" b="1" dirty="0"/>
              <a:t>mu</a:t>
            </a:r>
            <a:r>
              <a:rPr lang="en-US" dirty="0"/>
              <a:t> = QTN mutation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1FB167-DE75-2F4E-9593-52FC72882357}"/>
              </a:ext>
            </a:extLst>
          </p:cNvPr>
          <p:cNvSpPr txBox="1"/>
          <p:nvPr/>
        </p:nvSpPr>
        <p:spPr>
          <a:xfrm>
            <a:off x="94187" y="1123676"/>
            <a:ext cx="499459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r>
              <a:rPr lang="el-GR" b="1" dirty="0"/>
              <a:t>Θ</a:t>
            </a:r>
            <a:r>
              <a:rPr lang="en-US" b="1" baseline="-25000" dirty="0"/>
              <a:t>1</a:t>
            </a:r>
            <a:r>
              <a:rPr lang="en-US" dirty="0"/>
              <a:t> = trait optimum in population 1</a:t>
            </a:r>
          </a:p>
          <a:p>
            <a:r>
              <a:rPr lang="el-GR" b="1" dirty="0"/>
              <a:t>Θ</a:t>
            </a:r>
            <a:r>
              <a:rPr lang="en-US" b="1" baseline="-25000" dirty="0"/>
              <a:t>2</a:t>
            </a:r>
            <a:r>
              <a:rPr lang="en-US" dirty="0"/>
              <a:t> = trait optimum in population 2</a:t>
            </a:r>
          </a:p>
          <a:p>
            <a:r>
              <a:rPr lang="el-GR" b="1" dirty="0"/>
              <a:t>σ</a:t>
            </a:r>
            <a:r>
              <a:rPr lang="en-US" dirty="0"/>
              <a:t> = strength of selection (SD of the Gaussian fitness curve)</a:t>
            </a:r>
          </a:p>
          <a:p>
            <a:r>
              <a:rPr lang="en-US" b="1" dirty="0"/>
              <a:t>C </a:t>
            </a:r>
            <a:r>
              <a:rPr lang="en-US" dirty="0"/>
              <a:t>= number of chromosomes</a:t>
            </a:r>
          </a:p>
          <a:p>
            <a:r>
              <a:rPr lang="en-US" b="1" dirty="0" err="1"/>
              <a:t>C_len</a:t>
            </a:r>
            <a:r>
              <a:rPr lang="en-US" b="1" dirty="0"/>
              <a:t> </a:t>
            </a:r>
            <a:r>
              <a:rPr lang="en-US" dirty="0"/>
              <a:t>= length of chromosomes</a:t>
            </a:r>
          </a:p>
          <a:p>
            <a:r>
              <a:rPr lang="en-US" b="1" dirty="0"/>
              <a:t>r</a:t>
            </a:r>
            <a:r>
              <a:rPr lang="en-US" dirty="0"/>
              <a:t> = recombination rate </a:t>
            </a:r>
          </a:p>
          <a:p>
            <a:r>
              <a:rPr lang="en-US" b="1" dirty="0" err="1"/>
              <a:t>mu_base</a:t>
            </a:r>
            <a:r>
              <a:rPr lang="en-US" b="1" dirty="0"/>
              <a:t> </a:t>
            </a:r>
            <a:r>
              <a:rPr lang="en-US" dirty="0"/>
              <a:t>= neutral mutation rate</a:t>
            </a:r>
          </a:p>
          <a:p>
            <a:r>
              <a:rPr lang="en-US" b="1" dirty="0"/>
              <a:t>mu</a:t>
            </a:r>
            <a:r>
              <a:rPr lang="en-US" dirty="0"/>
              <a:t> = QTN mutation rate</a:t>
            </a:r>
          </a:p>
          <a:p>
            <a:r>
              <a:rPr lang="en-US" b="1" dirty="0" err="1"/>
              <a:t>mu_inv</a:t>
            </a:r>
            <a:r>
              <a:rPr lang="en-US" b="1" dirty="0"/>
              <a:t> </a:t>
            </a:r>
            <a:r>
              <a:rPr lang="en-US" dirty="0"/>
              <a:t>= Inversion mutation rate</a:t>
            </a:r>
          </a:p>
          <a:p>
            <a:r>
              <a:rPr lang="en-US" b="1" dirty="0" err="1"/>
              <a:t>Inv_length</a:t>
            </a:r>
            <a:r>
              <a:rPr lang="en-US" b="1" dirty="0"/>
              <a:t> </a:t>
            </a:r>
            <a:r>
              <a:rPr lang="en-US" dirty="0"/>
              <a:t>= length of inversion (variable  100 bp - length half the chromosome size)</a:t>
            </a:r>
          </a:p>
          <a:p>
            <a:r>
              <a:rPr lang="en-US" b="1" dirty="0"/>
              <a:t>Dominance </a:t>
            </a:r>
            <a:r>
              <a:rPr lang="en-US" dirty="0"/>
              <a:t>= variable dominance values at a loci (on or off)</a:t>
            </a:r>
          </a:p>
          <a:p>
            <a:r>
              <a:rPr lang="en-US" b="1" dirty="0" err="1"/>
              <a:t>envVar</a:t>
            </a:r>
            <a:r>
              <a:rPr lang="en-US" dirty="0"/>
              <a:t> = environmental variance on the phenotype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14083" y="12534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E2D903-C7BC-9744-A012-BD6FD41D91CA}"/>
              </a:ext>
            </a:extLst>
          </p:cNvPr>
          <p:cNvCxnSpPr/>
          <p:nvPr/>
        </p:nvCxnSpPr>
        <p:spPr>
          <a:xfrm>
            <a:off x="6276109" y="6137564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AF3E596-9B8C-8042-934D-9B81EF6F713F}"/>
              </a:ext>
            </a:extLst>
          </p:cNvPr>
          <p:cNvSpPr/>
          <p:nvPr/>
        </p:nvSpPr>
        <p:spPr>
          <a:xfrm>
            <a:off x="6666858" y="5930885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EBBFC3F1-E4E5-FF42-8B0E-559ACA95DD0B}"/>
              </a:ext>
            </a:extLst>
          </p:cNvPr>
          <p:cNvSpPr/>
          <p:nvPr/>
        </p:nvSpPr>
        <p:spPr>
          <a:xfrm>
            <a:off x="9889929" y="5921888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E83832-EEBF-0C40-A74B-8237986F2886}"/>
              </a:ext>
            </a:extLst>
          </p:cNvPr>
          <p:cNvCxnSpPr/>
          <p:nvPr/>
        </p:nvCxnSpPr>
        <p:spPr>
          <a:xfrm>
            <a:off x="5505783" y="6567055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1ACEAE-B23D-364A-A94E-5E4F07F3414A}"/>
              </a:ext>
            </a:extLst>
          </p:cNvPr>
          <p:cNvCxnSpPr/>
          <p:nvPr/>
        </p:nvCxnSpPr>
        <p:spPr>
          <a:xfrm>
            <a:off x="5551585" y="5779773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390028FA-353D-0B49-93FB-D2D174362DED}"/>
              </a:ext>
            </a:extLst>
          </p:cNvPr>
          <p:cNvSpPr/>
          <p:nvPr/>
        </p:nvSpPr>
        <p:spPr>
          <a:xfrm>
            <a:off x="8539761" y="5551959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7959016A-3A7B-844A-B8F2-6249405699C5}"/>
              </a:ext>
            </a:extLst>
          </p:cNvPr>
          <p:cNvSpPr/>
          <p:nvPr/>
        </p:nvSpPr>
        <p:spPr>
          <a:xfrm>
            <a:off x="8096028" y="6353241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F27FEC37-76AE-4949-AC4B-F88DBFCBFFF8}"/>
              </a:ext>
            </a:extLst>
          </p:cNvPr>
          <p:cNvSpPr/>
          <p:nvPr/>
        </p:nvSpPr>
        <p:spPr>
          <a:xfrm>
            <a:off x="7552223" y="5930885"/>
            <a:ext cx="342306" cy="360218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EC2E08-961B-E544-9338-6DAD69A862C6}"/>
              </a:ext>
            </a:extLst>
          </p:cNvPr>
          <p:cNvGrpSpPr/>
          <p:nvPr/>
        </p:nvGrpSpPr>
        <p:grpSpPr>
          <a:xfrm>
            <a:off x="7009882" y="3305523"/>
            <a:ext cx="3354149" cy="1843889"/>
            <a:chOff x="5670979" y="4501429"/>
            <a:chExt cx="4408756" cy="241500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FEED15-6A31-0C4A-9D88-BA26456D2DE9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088039"/>
              <a:chOff x="6120912" y="4596384"/>
              <a:chExt cx="3958823" cy="208803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490F287-AF7F-0D46-B9D6-8910E5590565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237ED38-4052-CF45-B698-06F0177ED975}"/>
                  </a:ext>
                </a:extLst>
              </p:cNvPr>
              <p:cNvGrpSpPr/>
              <p:nvPr/>
            </p:nvGrpSpPr>
            <p:grpSpPr>
              <a:xfrm>
                <a:off x="6653784" y="4696759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55C98FFA-3E10-A34E-8DA4-F25733F0C388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428BE78-58F6-164D-AC92-D90ABD91A899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467D026-0B31-7241-A749-DCDE5E23D053}"/>
                  </a:ext>
                </a:extLst>
              </p:cNvPr>
              <p:cNvGrpSpPr/>
              <p:nvPr/>
            </p:nvGrpSpPr>
            <p:grpSpPr>
              <a:xfrm>
                <a:off x="8330183" y="4709478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2CC78BAF-BE59-A843-B215-F31213902AE6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E30D07A-BD90-184A-AA01-1AFE45ABD4DE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A9AB97-5CD2-0D4D-97B5-7A77C427E186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9BE2F4-6844-384A-9291-5F66B0D07191}"/>
                  </a:ext>
                </a:extLst>
              </p:cNvPr>
              <p:cNvSpPr txBox="1"/>
              <p:nvPr/>
            </p:nvSpPr>
            <p:spPr>
              <a:xfrm>
                <a:off x="7098630" y="6315091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-1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F7E102B-BCDD-0940-B634-5B4948E02F72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34602CC-1E75-7C47-B4A8-0C6D93859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E32C45-E49A-9D4D-9E0C-6B9E2EB1AEF0}"/>
                </a:ext>
              </a:extLst>
            </p:cNvPr>
            <p:cNvSpPr txBox="1"/>
            <p:nvPr/>
          </p:nvSpPr>
          <p:spPr>
            <a:xfrm>
              <a:off x="7290816" y="6547104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Phenotype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EAAC1F-D828-854C-BD18-806ABB489F7C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88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DAEDE5-4620-534F-B451-C18FB428F38B}"/>
              </a:ext>
            </a:extLst>
          </p:cNvPr>
          <p:cNvGrpSpPr/>
          <p:nvPr/>
        </p:nvGrpSpPr>
        <p:grpSpPr>
          <a:xfrm>
            <a:off x="6670956" y="4035523"/>
            <a:ext cx="5176213" cy="3462385"/>
            <a:chOff x="570768" y="562377"/>
            <a:chExt cx="6032158" cy="40540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72F4E7-D6AA-3046-A41C-951E7601C26D}"/>
                </a:ext>
              </a:extLst>
            </p:cNvPr>
            <p:cNvSpPr txBox="1"/>
            <p:nvPr/>
          </p:nvSpPr>
          <p:spPr>
            <a:xfrm rot="16200000">
              <a:off x="679799" y="1469767"/>
              <a:ext cx="218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Fitness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79CBB02-2525-884A-A7BA-4D1B1539B2D1}"/>
                </a:ext>
              </a:extLst>
            </p:cNvPr>
            <p:cNvGrpSpPr/>
            <p:nvPr/>
          </p:nvGrpSpPr>
          <p:grpSpPr>
            <a:xfrm>
              <a:off x="740172" y="1155572"/>
              <a:ext cx="5862754" cy="3460860"/>
              <a:chOff x="1489516" y="3326884"/>
              <a:chExt cx="5862754" cy="2155412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0519E7E-E38B-5247-A404-64A316B1B64C}"/>
                  </a:ext>
                </a:extLst>
              </p:cNvPr>
              <p:cNvSpPr/>
              <p:nvPr/>
            </p:nvSpPr>
            <p:spPr>
              <a:xfrm>
                <a:off x="1489516" y="3326884"/>
                <a:ext cx="5730554" cy="1968710"/>
              </a:xfrm>
              <a:custGeom>
                <a:avLst/>
                <a:gdLst>
                  <a:gd name="connsiteX0" fmla="*/ 228073 w 5730554"/>
                  <a:gd name="connsiteY0" fmla="*/ 1272769 h 1922222"/>
                  <a:gd name="connsiteX1" fmla="*/ 1018906 w 5730554"/>
                  <a:gd name="connsiteY1" fmla="*/ 23 h 1922222"/>
                  <a:gd name="connsiteX2" fmla="*/ 1686170 w 5730554"/>
                  <a:gd name="connsiteY2" fmla="*/ 1235698 h 1922222"/>
                  <a:gd name="connsiteX3" fmla="*/ 2835349 w 5730554"/>
                  <a:gd name="connsiteY3" fmla="*/ 259514 h 1922222"/>
                  <a:gd name="connsiteX4" fmla="*/ 3910387 w 5730554"/>
                  <a:gd name="connsiteY4" fmla="*/ 1223342 h 1922222"/>
                  <a:gd name="connsiteX5" fmla="*/ 4787716 w 5730554"/>
                  <a:gd name="connsiteY5" fmla="*/ 333655 h 1922222"/>
                  <a:gd name="connsiteX6" fmla="*/ 5479695 w 5730554"/>
                  <a:gd name="connsiteY6" fmla="*/ 1890606 h 1922222"/>
                  <a:gd name="connsiteX7" fmla="*/ 228073 w 5730554"/>
                  <a:gd name="connsiteY7" fmla="*/ 1272769 h 192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0554" h="1922222">
                    <a:moveTo>
                      <a:pt x="228073" y="1272769"/>
                    </a:moveTo>
                    <a:cubicBezTo>
                      <a:pt x="-515392" y="957672"/>
                      <a:pt x="775890" y="6201"/>
                      <a:pt x="1018906" y="23"/>
                    </a:cubicBezTo>
                    <a:cubicBezTo>
                      <a:pt x="1261922" y="-6155"/>
                      <a:pt x="1383430" y="1192449"/>
                      <a:pt x="1686170" y="1235698"/>
                    </a:cubicBezTo>
                    <a:cubicBezTo>
                      <a:pt x="1988911" y="1278947"/>
                      <a:pt x="2464646" y="261573"/>
                      <a:pt x="2835349" y="259514"/>
                    </a:cubicBezTo>
                    <a:cubicBezTo>
                      <a:pt x="3206052" y="257455"/>
                      <a:pt x="3584993" y="1210985"/>
                      <a:pt x="3910387" y="1223342"/>
                    </a:cubicBezTo>
                    <a:cubicBezTo>
                      <a:pt x="4235781" y="1235699"/>
                      <a:pt x="4526165" y="222444"/>
                      <a:pt x="4787716" y="333655"/>
                    </a:cubicBezTo>
                    <a:cubicBezTo>
                      <a:pt x="5049267" y="444866"/>
                      <a:pt x="6241695" y="1734087"/>
                      <a:pt x="5479695" y="1890606"/>
                    </a:cubicBezTo>
                    <a:cubicBezTo>
                      <a:pt x="4717695" y="2047125"/>
                      <a:pt x="971538" y="1587866"/>
                      <a:pt x="228073" y="127276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8FF63D5-C46E-544C-B0EB-AB0B900EB20B}"/>
                  </a:ext>
                </a:extLst>
              </p:cNvPr>
              <p:cNvSpPr/>
              <p:nvPr/>
            </p:nvSpPr>
            <p:spPr>
              <a:xfrm>
                <a:off x="5375189" y="3556004"/>
                <a:ext cx="1977081" cy="1926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CC54638-08E5-034E-8DAA-C4FB8D00873D}"/>
                </a:ext>
              </a:extLst>
            </p:cNvPr>
            <p:cNvGrpSpPr/>
            <p:nvPr/>
          </p:nvGrpSpPr>
          <p:grpSpPr>
            <a:xfrm>
              <a:off x="570768" y="1093534"/>
              <a:ext cx="4717405" cy="3516363"/>
              <a:chOff x="5818436" y="726387"/>
              <a:chExt cx="4717405" cy="351636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DD38541-B73D-5F44-8380-0A9EBE42CB8D}"/>
                  </a:ext>
                </a:extLst>
              </p:cNvPr>
              <p:cNvSpPr/>
              <p:nvPr/>
            </p:nvSpPr>
            <p:spPr>
              <a:xfrm>
                <a:off x="5818436" y="3290370"/>
                <a:ext cx="4291913" cy="952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E638F3A-6918-4A46-9154-C029276B01EE}"/>
                  </a:ext>
                </a:extLst>
              </p:cNvPr>
              <p:cNvSpPr/>
              <p:nvPr/>
            </p:nvSpPr>
            <p:spPr>
              <a:xfrm>
                <a:off x="5987839" y="726387"/>
                <a:ext cx="1723241" cy="2676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B3C1AF-0EAC-6643-8A04-8BEDD885B392}"/>
                  </a:ext>
                </a:extLst>
              </p:cNvPr>
              <p:cNvCxnSpPr/>
              <p:nvPr/>
            </p:nvCxnSpPr>
            <p:spPr>
              <a:xfrm>
                <a:off x="7310728" y="782413"/>
                <a:ext cx="0" cy="202996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9900422-B5F3-F44C-BFD2-88040B09E1A4}"/>
                  </a:ext>
                </a:extLst>
              </p:cNvPr>
              <p:cNvCxnSpPr/>
              <p:nvPr/>
            </p:nvCxnSpPr>
            <p:spPr>
              <a:xfrm flipV="1">
                <a:off x="7310728" y="2807217"/>
                <a:ext cx="322511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7316044-2C0F-014E-BE56-8EB2DA352E00}"/>
                  </a:ext>
                </a:extLst>
              </p:cNvPr>
              <p:cNvSpPr txBox="1"/>
              <p:nvPr/>
            </p:nvSpPr>
            <p:spPr>
              <a:xfrm>
                <a:off x="7468180" y="2980438"/>
                <a:ext cx="2903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Trait Value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1857AD-B8EA-AD43-A31A-A3F6F6BE3BBE}"/>
                  </a:ext>
                </a:extLst>
              </p:cNvPr>
              <p:cNvSpPr txBox="1"/>
              <p:nvPr/>
            </p:nvSpPr>
            <p:spPr>
              <a:xfrm>
                <a:off x="8726044" y="803507"/>
                <a:ext cx="591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aseline="-25000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F9A09F0-D422-CD48-B831-F8258CFD5C69}"/>
                  </a:ext>
                </a:extLst>
              </p:cNvPr>
              <p:cNvCxnSpPr/>
              <p:nvPr/>
            </p:nvCxnSpPr>
            <p:spPr>
              <a:xfrm>
                <a:off x="8818675" y="1166521"/>
                <a:ext cx="0" cy="168428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9AF318D-0DB1-0A42-A021-9CA3DCDF6476}"/>
                  </a:ext>
                </a:extLst>
              </p:cNvPr>
              <p:cNvCxnSpPr/>
              <p:nvPr/>
            </p:nvCxnSpPr>
            <p:spPr>
              <a:xfrm flipH="1" flipV="1">
                <a:off x="8830339" y="2269235"/>
                <a:ext cx="493315" cy="27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A67402-6EE2-F043-88B5-E2DDB5800312}"/>
                </a:ext>
              </a:extLst>
            </p:cNvPr>
            <p:cNvSpPr txBox="1"/>
            <p:nvPr/>
          </p:nvSpPr>
          <p:spPr>
            <a:xfrm>
              <a:off x="3429935" y="1175782"/>
              <a:ext cx="146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>
                  <a:latin typeface="Cambria Math" charset="0"/>
                  <a:ea typeface="Cambria Math" charset="0"/>
                  <a:cs typeface="Cambria Math" charset="0"/>
                </a:rPr>
                <a:t>θ</a:t>
              </a:r>
              <a:endParaRPr lang="en-US" i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2D4C6B-AA0D-7C4E-9715-CE51AB1ED6C6}"/>
                </a:ext>
              </a:extLst>
            </p:cNvPr>
            <p:cNvSpPr txBox="1"/>
            <p:nvPr/>
          </p:nvSpPr>
          <p:spPr>
            <a:xfrm rot="16200000">
              <a:off x="1068359" y="1790843"/>
              <a:ext cx="129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1D1185D-C844-AB43-8666-A3E562F2D3AF}"/>
                </a:ext>
              </a:extLst>
            </p:cNvPr>
            <p:cNvCxnSpPr/>
            <p:nvPr/>
          </p:nvCxnSpPr>
          <p:spPr>
            <a:xfrm>
              <a:off x="4067503" y="2238703"/>
              <a:ext cx="1937" cy="945064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868005-B64A-2545-BF25-D3FD48939A0C}"/>
                </a:ext>
              </a:extLst>
            </p:cNvPr>
            <p:cNvSpPr txBox="1"/>
            <p:nvPr/>
          </p:nvSpPr>
          <p:spPr>
            <a:xfrm>
              <a:off x="4075986" y="1931591"/>
              <a:ext cx="33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" charset="0"/>
                  <a:ea typeface="Times" charset="0"/>
                  <a:cs typeface="Times" charset="0"/>
                </a:rPr>
                <a:t>z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5CD43C-B683-6B4C-939D-CB000479E2BF}"/>
              </a:ext>
            </a:extLst>
          </p:cNvPr>
          <p:cNvGrpSpPr/>
          <p:nvPr/>
        </p:nvGrpSpPr>
        <p:grpSpPr>
          <a:xfrm>
            <a:off x="6563569" y="1186747"/>
            <a:ext cx="5176213" cy="3462385"/>
            <a:chOff x="5821633" y="982988"/>
            <a:chExt cx="5176213" cy="346238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AAABB0B-070D-F542-87B9-9EA9C2D6DD6F}"/>
                </a:ext>
              </a:extLst>
            </p:cNvPr>
            <p:cNvGrpSpPr/>
            <p:nvPr/>
          </p:nvGrpSpPr>
          <p:grpSpPr>
            <a:xfrm>
              <a:off x="5821633" y="982988"/>
              <a:ext cx="5176213" cy="3462385"/>
              <a:chOff x="570768" y="562377"/>
              <a:chExt cx="6032158" cy="405405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B682F2-D859-044A-AE4E-07943E0840E4}"/>
                  </a:ext>
                </a:extLst>
              </p:cNvPr>
              <p:cNvSpPr txBox="1"/>
              <p:nvPr/>
            </p:nvSpPr>
            <p:spPr>
              <a:xfrm rot="16200000">
                <a:off x="679799" y="1469767"/>
                <a:ext cx="2184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Arial" charset="0"/>
                    <a:ea typeface="Arial" charset="0"/>
                    <a:cs typeface="Arial" charset="0"/>
                  </a:rPr>
                  <a:t>Fitness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29D355-DBA9-8943-A383-E86AE92922A8}"/>
                  </a:ext>
                </a:extLst>
              </p:cNvPr>
              <p:cNvGrpSpPr/>
              <p:nvPr/>
            </p:nvGrpSpPr>
            <p:grpSpPr>
              <a:xfrm>
                <a:off x="740172" y="1155572"/>
                <a:ext cx="5862754" cy="3460860"/>
                <a:chOff x="1489516" y="3326884"/>
                <a:chExt cx="5862754" cy="2155412"/>
              </a:xfrm>
            </p:grpSpPr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4E588C77-A9C9-E247-B2A2-7E023D94D2D4}"/>
                    </a:ext>
                  </a:extLst>
                </p:cNvPr>
                <p:cNvSpPr/>
                <p:nvPr/>
              </p:nvSpPr>
              <p:spPr>
                <a:xfrm>
                  <a:off x="1489516" y="3326884"/>
                  <a:ext cx="5730554" cy="1968709"/>
                </a:xfrm>
                <a:custGeom>
                  <a:avLst/>
                  <a:gdLst>
                    <a:gd name="connsiteX0" fmla="*/ 228073 w 5730554"/>
                    <a:gd name="connsiteY0" fmla="*/ 1272769 h 1922222"/>
                    <a:gd name="connsiteX1" fmla="*/ 1018906 w 5730554"/>
                    <a:gd name="connsiteY1" fmla="*/ 23 h 1922222"/>
                    <a:gd name="connsiteX2" fmla="*/ 1686170 w 5730554"/>
                    <a:gd name="connsiteY2" fmla="*/ 1235698 h 1922222"/>
                    <a:gd name="connsiteX3" fmla="*/ 2835349 w 5730554"/>
                    <a:gd name="connsiteY3" fmla="*/ 259514 h 1922222"/>
                    <a:gd name="connsiteX4" fmla="*/ 3910387 w 5730554"/>
                    <a:gd name="connsiteY4" fmla="*/ 1223342 h 1922222"/>
                    <a:gd name="connsiteX5" fmla="*/ 4787716 w 5730554"/>
                    <a:gd name="connsiteY5" fmla="*/ 333655 h 1922222"/>
                    <a:gd name="connsiteX6" fmla="*/ 5479695 w 5730554"/>
                    <a:gd name="connsiteY6" fmla="*/ 1890606 h 1922222"/>
                    <a:gd name="connsiteX7" fmla="*/ 228073 w 5730554"/>
                    <a:gd name="connsiteY7" fmla="*/ 1272769 h 192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30554" h="1922222">
                      <a:moveTo>
                        <a:pt x="228073" y="1272769"/>
                      </a:moveTo>
                      <a:cubicBezTo>
                        <a:pt x="-515392" y="957672"/>
                        <a:pt x="775890" y="6201"/>
                        <a:pt x="1018906" y="23"/>
                      </a:cubicBezTo>
                      <a:cubicBezTo>
                        <a:pt x="1261922" y="-6155"/>
                        <a:pt x="1383430" y="1192449"/>
                        <a:pt x="1686170" y="1235698"/>
                      </a:cubicBezTo>
                      <a:cubicBezTo>
                        <a:pt x="1988911" y="1278947"/>
                        <a:pt x="2464646" y="261573"/>
                        <a:pt x="2835349" y="259514"/>
                      </a:cubicBezTo>
                      <a:cubicBezTo>
                        <a:pt x="3206052" y="257455"/>
                        <a:pt x="3584993" y="1210985"/>
                        <a:pt x="3910387" y="1223342"/>
                      </a:cubicBezTo>
                      <a:cubicBezTo>
                        <a:pt x="4235781" y="1235699"/>
                        <a:pt x="4526165" y="222444"/>
                        <a:pt x="4787716" y="333655"/>
                      </a:cubicBezTo>
                      <a:cubicBezTo>
                        <a:pt x="5049267" y="444866"/>
                        <a:pt x="6241695" y="1734087"/>
                        <a:pt x="5479695" y="1890606"/>
                      </a:cubicBezTo>
                      <a:cubicBezTo>
                        <a:pt x="4717695" y="2047125"/>
                        <a:pt x="971538" y="1587866"/>
                        <a:pt x="228073" y="1272769"/>
                      </a:cubicBezTo>
                      <a:close/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0174554-CFE4-AC41-8759-9EBAF8093119}"/>
                    </a:ext>
                  </a:extLst>
                </p:cNvPr>
                <p:cNvSpPr/>
                <p:nvPr/>
              </p:nvSpPr>
              <p:spPr>
                <a:xfrm>
                  <a:off x="5375189" y="3556004"/>
                  <a:ext cx="1977081" cy="1926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7769B34-83BF-1C4E-8E2C-9E05359186D3}"/>
                  </a:ext>
                </a:extLst>
              </p:cNvPr>
              <p:cNvGrpSpPr/>
              <p:nvPr/>
            </p:nvGrpSpPr>
            <p:grpSpPr>
              <a:xfrm>
                <a:off x="570768" y="1093534"/>
                <a:ext cx="4717405" cy="3516363"/>
                <a:chOff x="5818436" y="726387"/>
                <a:chExt cx="4717405" cy="3516363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9ADF1C7-67E6-B843-9392-9276E8289B47}"/>
                    </a:ext>
                  </a:extLst>
                </p:cNvPr>
                <p:cNvSpPr/>
                <p:nvPr/>
              </p:nvSpPr>
              <p:spPr>
                <a:xfrm>
                  <a:off x="5818436" y="3290370"/>
                  <a:ext cx="4291913" cy="952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BCF0B07-B6B1-9947-9392-DF92F6B31F40}"/>
                    </a:ext>
                  </a:extLst>
                </p:cNvPr>
                <p:cNvSpPr/>
                <p:nvPr/>
              </p:nvSpPr>
              <p:spPr>
                <a:xfrm>
                  <a:off x="5987839" y="726387"/>
                  <a:ext cx="1723241" cy="26762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E8F9CFED-ED3D-E042-ABE3-03A4567E5823}"/>
                    </a:ext>
                  </a:extLst>
                </p:cNvPr>
                <p:cNvCxnSpPr/>
                <p:nvPr/>
              </p:nvCxnSpPr>
              <p:spPr>
                <a:xfrm>
                  <a:off x="7310728" y="782413"/>
                  <a:ext cx="0" cy="202996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9A2122F-0B8F-5744-9B2D-2457CAB2043E}"/>
                    </a:ext>
                  </a:extLst>
                </p:cNvPr>
                <p:cNvCxnSpPr/>
                <p:nvPr/>
              </p:nvCxnSpPr>
              <p:spPr>
                <a:xfrm flipV="1">
                  <a:off x="7310728" y="2807217"/>
                  <a:ext cx="3225113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D052BAA-1E2E-A343-B35F-2F06BB1D1DBD}"/>
                    </a:ext>
                  </a:extLst>
                </p:cNvPr>
                <p:cNvSpPr txBox="1"/>
                <p:nvPr/>
              </p:nvSpPr>
              <p:spPr>
                <a:xfrm>
                  <a:off x="7468180" y="2980438"/>
                  <a:ext cx="2903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charset="0"/>
                      <a:ea typeface="Arial" charset="0"/>
                      <a:cs typeface="Arial" charset="0"/>
                    </a:rPr>
                    <a:t>Trait Value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78A5CF0-824E-B148-B4A3-894655FF9D2E}"/>
                    </a:ext>
                  </a:extLst>
                </p:cNvPr>
                <p:cNvSpPr txBox="1"/>
                <p:nvPr/>
              </p:nvSpPr>
              <p:spPr>
                <a:xfrm>
                  <a:off x="8726044" y="803507"/>
                  <a:ext cx="5910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baseline="-25000" dirty="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625F8F-476B-264F-B937-D3D68C7BBDDC}"/>
                    </a:ext>
                  </a:extLst>
                </p:cNvPr>
                <p:cNvCxnSpPr/>
                <p:nvPr/>
              </p:nvCxnSpPr>
              <p:spPr>
                <a:xfrm>
                  <a:off x="8818675" y="1166521"/>
                  <a:ext cx="0" cy="168428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DC5B87C6-A9E9-3B46-AB07-805D40B08C86}"/>
                    </a:ext>
                  </a:extLst>
                </p:cNvPr>
                <p:cNvCxnSpPr/>
                <p:nvPr/>
              </p:nvCxnSpPr>
              <p:spPr>
                <a:xfrm flipH="1">
                  <a:off x="9153580" y="2223342"/>
                  <a:ext cx="31958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481BAA1-0272-AC49-BB35-B18151CF3514}"/>
                  </a:ext>
                </a:extLst>
              </p:cNvPr>
              <p:cNvSpPr txBox="1"/>
              <p:nvPr/>
            </p:nvSpPr>
            <p:spPr>
              <a:xfrm>
                <a:off x="3371139" y="1187630"/>
                <a:ext cx="1461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i="1">
                    <a:latin typeface="Cambria Math" charset="0"/>
                    <a:ea typeface="Cambria Math" charset="0"/>
                    <a:cs typeface="Cambria Math" charset="0"/>
                  </a:rPr>
                  <a:t>θ</a:t>
                </a:r>
                <a:endParaRPr lang="en-US" i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9F14F16-C92A-ED4A-9D93-C37803584E34}"/>
                </a:ext>
              </a:extLst>
            </p:cNvPr>
            <p:cNvCxnSpPr/>
            <p:nvPr/>
          </p:nvCxnSpPr>
          <p:spPr>
            <a:xfrm flipV="1">
              <a:off x="7821698" y="2709531"/>
              <a:ext cx="2743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A870D7E-EE96-1A4F-A014-EEC7134EF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7" r="31413" b="32825"/>
            <a:stretch/>
          </p:blipFill>
          <p:spPr>
            <a:xfrm>
              <a:off x="7860276" y="1489609"/>
              <a:ext cx="1051184" cy="182227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500C6A-9DD6-4848-A706-CF7EFEAB3516}"/>
                </a:ext>
              </a:extLst>
            </p:cNvPr>
            <p:cNvSpPr txBox="1"/>
            <p:nvPr/>
          </p:nvSpPr>
          <p:spPr>
            <a:xfrm>
              <a:off x="8957765" y="1436625"/>
              <a:ext cx="1224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j-lt"/>
                </a:rPr>
                <a:t>Gen 1</a:t>
              </a:r>
            </a:p>
            <a:p>
              <a:r>
                <a:rPr lang="en-US" sz="1100" dirty="0">
                  <a:latin typeface="+mj-lt"/>
                </a:rPr>
                <a:t>Gen 2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30AF6-E846-D540-B845-B55FD1947750}"/>
                </a:ext>
              </a:extLst>
            </p:cNvPr>
            <p:cNvCxnSpPr/>
            <p:nvPr/>
          </p:nvCxnSpPr>
          <p:spPr>
            <a:xfrm flipV="1">
              <a:off x="9504536" y="1566058"/>
              <a:ext cx="2740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F2C3E1-D06B-0046-9228-02382963A901}"/>
                </a:ext>
              </a:extLst>
            </p:cNvPr>
            <p:cNvCxnSpPr/>
            <p:nvPr/>
          </p:nvCxnSpPr>
          <p:spPr>
            <a:xfrm flipV="1">
              <a:off x="9504536" y="1739062"/>
              <a:ext cx="274012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237D67F-736F-3848-A800-D13FC8596A40}"/>
              </a:ext>
            </a:extLst>
          </p:cNvPr>
          <p:cNvSpPr txBox="1"/>
          <p:nvPr/>
        </p:nvSpPr>
        <p:spPr>
          <a:xfrm>
            <a:off x="7900841" y="1041394"/>
            <a:ext cx="2541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Stabilizing Selection</a:t>
            </a:r>
          </a:p>
          <a:p>
            <a:pPr algn="ctr"/>
            <a:endParaRPr lang="en-US" sz="10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Population Level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35E2CB-A920-554C-BE8B-1449629BB641}"/>
              </a:ext>
            </a:extLst>
          </p:cNvPr>
          <p:cNvSpPr txBox="1"/>
          <p:nvPr/>
        </p:nvSpPr>
        <p:spPr>
          <a:xfrm>
            <a:off x="8608041" y="4285490"/>
            <a:ext cx="2286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Individual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59BC61-96A2-2346-B856-72F8BBA3E440}"/>
                  </a:ext>
                </a:extLst>
              </p:cNvPr>
              <p:cNvSpPr txBox="1"/>
              <p:nvPr/>
            </p:nvSpPr>
            <p:spPr>
              <a:xfrm>
                <a:off x="3430661" y="2079740"/>
                <a:ext cx="2337948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59BC61-96A2-2346-B856-72F8BBA3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61" y="2079740"/>
                <a:ext cx="2337948" cy="598562"/>
              </a:xfrm>
              <a:prstGeom prst="rect">
                <a:avLst/>
              </a:prstGeom>
              <a:blipFill>
                <a:blip r:embed="rId5"/>
                <a:stretch>
                  <a:fillRect l="-1622" t="-4167" r="-270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98B92361-A093-244E-B95E-46352ECB58B3}"/>
              </a:ext>
            </a:extLst>
          </p:cNvPr>
          <p:cNvSpPr txBox="1"/>
          <p:nvPr/>
        </p:nvSpPr>
        <p:spPr>
          <a:xfrm rot="16200000">
            <a:off x="6887649" y="2232035"/>
            <a:ext cx="140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3B558-E317-C941-A771-73E5FD072E98}"/>
              </a:ext>
            </a:extLst>
          </p:cNvPr>
          <p:cNvSpPr txBox="1"/>
          <p:nvPr/>
        </p:nvSpPr>
        <p:spPr>
          <a:xfrm>
            <a:off x="3219397" y="1462217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Fitness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1717E5-A349-EC49-A4D6-50A4895F9B93}"/>
              </a:ext>
            </a:extLst>
          </p:cNvPr>
          <p:cNvSpPr txBox="1"/>
          <p:nvPr/>
        </p:nvSpPr>
        <p:spPr>
          <a:xfrm>
            <a:off x="213702" y="3213061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Local Adaptation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649DB90-F5BB-CC46-8ED3-1BCCD706F248}"/>
                  </a:ext>
                </a:extLst>
              </p:cNvPr>
              <p:cNvSpPr/>
              <p:nvPr/>
            </p:nvSpPr>
            <p:spPr>
              <a:xfrm>
                <a:off x="-365101" y="1878462"/>
                <a:ext cx="3564456" cy="90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charset="0"/>
                        </a:rPr>
                        <m:t>+ </m:t>
                      </m:r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649DB90-F5BB-CC46-8ED3-1BCCD706F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01" y="1878462"/>
                <a:ext cx="3564456" cy="900375"/>
              </a:xfrm>
              <a:prstGeom prst="rect">
                <a:avLst/>
              </a:prstGeom>
              <a:blipFill>
                <a:blip r:embed="rId6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F933D941-5AAE-B64D-88F5-925846BAC311}"/>
              </a:ext>
            </a:extLst>
          </p:cNvPr>
          <p:cNvSpPr txBox="1"/>
          <p:nvPr/>
        </p:nvSpPr>
        <p:spPr>
          <a:xfrm>
            <a:off x="303197" y="1444238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Phenotype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719F49-39E0-CE48-9529-C8B7F8EF0F2F}"/>
                  </a:ext>
                </a:extLst>
              </p:cNvPr>
              <p:cNvSpPr txBox="1"/>
              <p:nvPr/>
            </p:nvSpPr>
            <p:spPr>
              <a:xfrm>
                <a:off x="213702" y="3845725"/>
                <a:ext cx="5296130" cy="698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,1,1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,2,2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 -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719F49-39E0-CE48-9529-C8B7F8E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2" y="3845725"/>
                <a:ext cx="5296130" cy="698909"/>
              </a:xfrm>
              <a:prstGeom prst="rect">
                <a:avLst/>
              </a:prstGeom>
              <a:blipFill>
                <a:blip r:embed="rId7"/>
                <a:stretch>
                  <a:fillRect l="-957" t="-16071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47F412-36E3-B64F-A71F-EE95AD64A006}"/>
                  </a:ext>
                </a:extLst>
              </p:cNvPr>
              <p:cNvSpPr/>
              <p:nvPr/>
            </p:nvSpPr>
            <p:spPr>
              <a:xfrm>
                <a:off x="3069532" y="4438620"/>
                <a:ext cx="3620735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,1,2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,2,1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47F412-36E3-B64F-A71F-EE95AD64A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32" y="4438620"/>
                <a:ext cx="3620735" cy="483466"/>
              </a:xfrm>
              <a:prstGeom prst="rect">
                <a:avLst/>
              </a:prstGeom>
              <a:blipFill>
                <a:blip r:embed="rId8"/>
                <a:stretch>
                  <a:fillRect t="-70000" r="-35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7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130181-10BA-7749-8414-767446D87659}"/>
              </a:ext>
            </a:extLst>
          </p:cNvPr>
          <p:cNvSpPr/>
          <p:nvPr/>
        </p:nvSpPr>
        <p:spPr>
          <a:xfrm>
            <a:off x="2152650" y="3059668"/>
            <a:ext cx="7886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algn="ctr" fontAlgn="ctr">
              <a:buFont typeface="+mj-lt"/>
              <a:buAutoNum type="arabicPeriod"/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Do inversions facilitate local adaptation under gene flow?</a:t>
            </a:r>
          </a:p>
        </p:txBody>
      </p:sp>
    </p:spTree>
    <p:extLst>
      <p:ext uri="{BB962C8B-B14F-4D97-AF65-F5344CB8AC3E}">
        <p14:creationId xmlns:p14="http://schemas.microsoft.com/office/powerpoint/2010/main" val="407554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 – Low QTN effect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FF615-015B-C346-8B8F-CEE99467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1"/>
          <a:stretch/>
        </p:blipFill>
        <p:spPr>
          <a:xfrm>
            <a:off x="0" y="1323244"/>
            <a:ext cx="4443211" cy="5591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62F67-CEA0-DD4B-A418-8E58AB7B2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0"/>
          <a:stretch/>
        </p:blipFill>
        <p:spPr>
          <a:xfrm>
            <a:off x="3676868" y="1323244"/>
            <a:ext cx="4443211" cy="559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35C54-A0B7-5240-BA3C-0DD170855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"/>
          <a:stretch/>
        </p:blipFill>
        <p:spPr>
          <a:xfrm>
            <a:off x="7336930" y="1313786"/>
            <a:ext cx="4437840" cy="55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5AB1D-331E-4347-9401-C2CA48BCF35F}"/>
              </a:ext>
            </a:extLst>
          </p:cNvPr>
          <p:cNvSpPr txBox="1"/>
          <p:nvPr/>
        </p:nvSpPr>
        <p:spPr>
          <a:xfrm>
            <a:off x="685603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High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0.75)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18CB7-C733-0A48-B276-9A778E928A1B}"/>
              </a:ext>
            </a:extLst>
          </p:cNvPr>
          <p:cNvSpPr txBox="1"/>
          <p:nvPr/>
        </p:nvSpPr>
        <p:spPr>
          <a:xfrm>
            <a:off x="4449129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Moderate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1.5)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F1C1F-67E9-3747-AE99-7B01597E55A8}"/>
              </a:ext>
            </a:extLst>
          </p:cNvPr>
          <p:cNvSpPr txBox="1"/>
          <p:nvPr/>
        </p:nvSpPr>
        <p:spPr>
          <a:xfrm>
            <a:off x="8233539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Low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3.0)</a:t>
            </a:r>
          </a:p>
        </p:txBody>
      </p:sp>
    </p:spTree>
    <p:extLst>
      <p:ext uri="{BB962C8B-B14F-4D97-AF65-F5344CB8AC3E}">
        <p14:creationId xmlns:p14="http://schemas.microsoft.com/office/powerpoint/2010/main" val="397249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130181-10BA-7749-8414-767446D87659}"/>
              </a:ext>
            </a:extLst>
          </p:cNvPr>
          <p:cNvSpPr/>
          <p:nvPr/>
        </p:nvSpPr>
        <p:spPr>
          <a:xfrm>
            <a:off x="344185" y="3045381"/>
            <a:ext cx="115036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2. For an adaptive inversion to segregate under local adaptation with gene flow, does it require capturing QTNs initially?</a:t>
            </a:r>
          </a:p>
          <a:p>
            <a:pPr marL="342900" marR="0" algn="ctr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5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Conditions That Inversions Arose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CDB73-AF9E-E34A-8972-12883893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7" y="1325563"/>
            <a:ext cx="5709805" cy="5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Average Length of Inversions </a:t>
            </a:r>
          </a:p>
        </p:txBody>
      </p:sp>
    </p:spTree>
    <p:extLst>
      <p:ext uri="{BB962C8B-B14F-4D97-AF65-F5344CB8AC3E}">
        <p14:creationId xmlns:p14="http://schemas.microsoft.com/office/powerpoint/2010/main" val="209618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Average Age of Inversions </a:t>
            </a:r>
          </a:p>
        </p:txBody>
      </p:sp>
    </p:spTree>
    <p:extLst>
      <p:ext uri="{BB962C8B-B14F-4D97-AF65-F5344CB8AC3E}">
        <p14:creationId xmlns:p14="http://schemas.microsoft.com/office/powerpoint/2010/main" val="291871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Number of QTNs Inside vs. Outside Inversions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B481A-2918-584A-891E-4190164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1235482"/>
            <a:ext cx="8021782" cy="53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0479" y="1403543"/>
            <a:ext cx="921379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latin typeface="Bangla Sangam MN" charset="0"/>
              <a:ea typeface="Bangla Sangam MN" charset="0"/>
              <a:cs typeface="Bangla Sangam MN" charset="0"/>
            </a:endParaRPr>
          </a:p>
          <a:p>
            <a:pPr marL="0" indent="0">
              <a:buNone/>
            </a:pPr>
            <a:r>
              <a:rPr lang="en-US" sz="2400" dirty="0">
                <a:latin typeface="Bangla Sangam MN" charset="0"/>
                <a:ea typeface="Bangla Sangam MN" charset="0"/>
                <a:cs typeface="Bangla Sangam MN" charset="0"/>
              </a:rPr>
              <a:t>Non-Neutral Divergence</a:t>
            </a:r>
          </a:p>
          <a:p>
            <a:pPr marL="0" indent="0">
              <a:buNone/>
            </a:pPr>
            <a:r>
              <a:rPr lang="en-US" sz="2400" dirty="0">
                <a:latin typeface="Bangla Sangam MN" charset="0"/>
                <a:ea typeface="Bangla Sangam MN" charset="0"/>
                <a:cs typeface="Bangla Sangam MN" charset="0"/>
              </a:rPr>
              <a:t>Regions with Low Recombination</a:t>
            </a:r>
          </a:p>
          <a:p>
            <a:pPr marL="0" indent="0">
              <a:buNone/>
            </a:pPr>
            <a:r>
              <a:rPr lang="en-US" sz="2400" dirty="0">
                <a:latin typeface="Bangla Sangam MN" charset="0"/>
                <a:ea typeface="Bangla Sangam MN" charset="0"/>
                <a:cs typeface="Bangla Sangam MN" charset="0"/>
              </a:rPr>
              <a:t>     i.e. Linkage or Inversions</a:t>
            </a:r>
          </a:p>
          <a:p>
            <a:pPr marL="0" indent="0">
              <a:buNone/>
            </a:pPr>
            <a:endParaRPr lang="en-US" dirty="0">
              <a:latin typeface="Bangla Sangam MN" charset="0"/>
              <a:ea typeface="Bangla Sangam MN" charset="0"/>
              <a:cs typeface="Bangla Sangam MN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9" t="25041" r="41938" b="27805"/>
          <a:stretch/>
        </p:blipFill>
        <p:spPr>
          <a:xfrm>
            <a:off x="8710483" y="3096686"/>
            <a:ext cx="3187629" cy="29253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34635" y="6581001"/>
            <a:ext cx="494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>
                <a:latin typeface="+mj-lt"/>
              </a:rPr>
              <a:t>Twyford</a:t>
            </a:r>
            <a:r>
              <a:rPr lang="en-US" sz="1200" i="1" dirty="0">
                <a:latin typeface="+mj-lt"/>
              </a:rPr>
              <a:t> &amp; Friedman 2015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06306" y="2911998"/>
            <a:ext cx="393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Annual and Perennial Monkeyflower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12038" r="46613" b="7968"/>
          <a:stretch/>
        </p:blipFill>
        <p:spPr>
          <a:xfrm>
            <a:off x="4381755" y="2751481"/>
            <a:ext cx="3741234" cy="362247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12192000" cy="1325563"/>
            <a:chOff x="0" y="0"/>
            <a:chExt cx="12192000" cy="1325563"/>
          </a:xfrm>
        </p:grpSpPr>
        <p:sp>
          <p:nvSpPr>
            <p:cNvPr id="31" name="Rectangle 30"/>
            <p:cNvSpPr/>
            <p:nvPr/>
          </p:nvSpPr>
          <p:spPr>
            <a:xfrm>
              <a:off x="0" y="114300"/>
              <a:ext cx="12192000" cy="94567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>
              <a:off x="36342" y="0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Bangla Sangam MN" charset="0"/>
                  <a:ea typeface="Bangla Sangam MN" charset="0"/>
                  <a:cs typeface="Bangla Sangam MN" charset="0"/>
                </a:rPr>
                <a:t>Genomics of Ecotypes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0" y="1050518"/>
              <a:ext cx="12192000" cy="695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53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Output Files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71E138-C7F6-6D4D-B5F8-D8E74CFC0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08607"/>
              </p:ext>
            </p:extLst>
          </p:nvPr>
        </p:nvGraphicFramePr>
        <p:xfrm>
          <a:off x="823783" y="3055943"/>
          <a:ext cx="7908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8541">
                  <a:extLst>
                    <a:ext uri="{9D8B030D-6E8A-4147-A177-3AD203B41FA5}">
                      <a16:colId xmlns:a16="http://schemas.microsoft.com/office/drawing/2014/main" val="3245119148"/>
                    </a:ext>
                  </a:extLst>
                </a:gridCol>
                <a:gridCol w="955589">
                  <a:extLst>
                    <a:ext uri="{9D8B030D-6E8A-4147-A177-3AD203B41FA5}">
                      <a16:colId xmlns:a16="http://schemas.microsoft.com/office/drawing/2014/main" val="602526896"/>
                    </a:ext>
                  </a:extLst>
                </a:gridCol>
                <a:gridCol w="1021493">
                  <a:extLst>
                    <a:ext uri="{9D8B030D-6E8A-4147-A177-3AD203B41FA5}">
                      <a16:colId xmlns:a16="http://schemas.microsoft.com/office/drawing/2014/main" val="39686361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190976975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272224846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2322775213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3760280168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40190024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Inv_Pos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QTN_Pos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QTN_SelCoef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QTN_Freq_P1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QTN_Freq_P2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QTN_Freq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11840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6C4BDE-CB7F-1F49-9FB4-E8A963ECE691}"/>
              </a:ext>
            </a:extLst>
          </p:cNvPr>
          <p:cNvSpPr txBox="1"/>
          <p:nvPr/>
        </p:nvSpPr>
        <p:spPr>
          <a:xfrm>
            <a:off x="556054" y="267355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Inversion QTN 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CE40A-CE9D-1B40-8F0A-7E0746B4EF15}"/>
              </a:ext>
            </a:extLst>
          </p:cNvPr>
          <p:cNvSpPr txBox="1"/>
          <p:nvPr/>
        </p:nvSpPr>
        <p:spPr>
          <a:xfrm>
            <a:off x="556054" y="1706238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Inversion output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239E29-222A-F948-BBFA-72F1569D4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402192"/>
              </p:ext>
            </p:extLst>
          </p:nvPr>
        </p:nvGraphicFramePr>
        <p:xfrm>
          <a:off x="823783" y="2058581"/>
          <a:ext cx="11040755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705">
                  <a:extLst>
                    <a:ext uri="{9D8B030D-6E8A-4147-A177-3AD203B41FA5}">
                      <a16:colId xmlns:a16="http://schemas.microsoft.com/office/drawing/2014/main" val="26474681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695351008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97653751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61015301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869357840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89868635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214437970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66850400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42632223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445987867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2630864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start_position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end_position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lengthINV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freq_p1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freq_p2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mean_SelCoef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sd_SelCoef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mean_Dom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sd_Dom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8770799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6FFB7E-7695-C645-8D44-7982DF281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1568"/>
              </p:ext>
            </p:extLst>
          </p:nvPr>
        </p:nvGraphicFramePr>
        <p:xfrm>
          <a:off x="823782" y="4128622"/>
          <a:ext cx="11040755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705">
                  <a:extLst>
                    <a:ext uri="{9D8B030D-6E8A-4147-A177-3AD203B41FA5}">
                      <a16:colId xmlns:a16="http://schemas.microsoft.com/office/drawing/2014/main" val="4222482538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916229217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60786319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118434954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76832343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74290989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415767412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404830373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71592676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444403263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6564483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uniqueInvMuts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localAdapt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meanFitP1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sdFitP1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meanPhenoP1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sdPhenoP1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meanFitP2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sdFitP2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meanPhenoP2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sdPhenoP2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35088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2BFFE96-B410-8E4B-A2A8-E5DFB27B43EA}"/>
              </a:ext>
            </a:extLst>
          </p:cNvPr>
          <p:cNvSpPr txBox="1"/>
          <p:nvPr/>
        </p:nvSpPr>
        <p:spPr>
          <a:xfrm>
            <a:off x="556054" y="3712491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Summary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E8C6B1-60F4-EA45-B671-CA0BFBEF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67849"/>
              </p:ext>
            </p:extLst>
          </p:nvPr>
        </p:nvGraphicFramePr>
        <p:xfrm>
          <a:off x="823782" y="5381109"/>
          <a:ext cx="7400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041">
                  <a:extLst>
                    <a:ext uri="{9D8B030D-6E8A-4147-A177-3AD203B41FA5}">
                      <a16:colId xmlns:a16="http://schemas.microsoft.com/office/drawing/2014/main" val="217788875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2471795658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42619120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50815042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02441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215621781"/>
                    </a:ext>
                  </a:extLst>
                </a:gridCol>
                <a:gridCol w="737970">
                  <a:extLst>
                    <a:ext uri="{9D8B030D-6E8A-4147-A177-3AD203B41FA5}">
                      <a16:colId xmlns:a16="http://schemas.microsoft.com/office/drawing/2014/main" val="3301582101"/>
                    </a:ext>
                  </a:extLst>
                </a:gridCol>
                <a:gridCol w="1112112">
                  <a:extLst>
                    <a:ext uri="{9D8B030D-6E8A-4147-A177-3AD203B41FA5}">
                      <a16:colId xmlns:a16="http://schemas.microsoft.com/office/drawing/2014/main" val="17316664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selCoef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originGen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freq_p1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freq_p2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AdaptPhenoDiv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63673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C762FF6-AD4E-174F-88A6-C9A656B20761}"/>
              </a:ext>
            </a:extLst>
          </p:cNvPr>
          <p:cNvSpPr txBox="1"/>
          <p:nvPr/>
        </p:nvSpPr>
        <p:spPr>
          <a:xfrm>
            <a:off x="556054" y="496991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B017E-B06B-624F-85DC-8159280851BB}"/>
              </a:ext>
            </a:extLst>
          </p:cNvPr>
          <p:cNvSpPr txBox="1"/>
          <p:nvPr/>
        </p:nvSpPr>
        <p:spPr>
          <a:xfrm>
            <a:off x="197708" y="1188509"/>
            <a:ext cx="52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Every 200 generations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1D906-58F4-5640-AA4F-345433A478D7}"/>
              </a:ext>
            </a:extLst>
          </p:cNvPr>
          <p:cNvSpPr txBox="1"/>
          <p:nvPr/>
        </p:nvSpPr>
        <p:spPr>
          <a:xfrm>
            <a:off x="197708" y="4544520"/>
            <a:ext cx="52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 of Sim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34E834D-7D83-8948-B56E-840A2EEC7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9162"/>
              </p:ext>
            </p:extLst>
          </p:nvPr>
        </p:nvGraphicFramePr>
        <p:xfrm>
          <a:off x="823782" y="6153489"/>
          <a:ext cx="7400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041">
                  <a:extLst>
                    <a:ext uri="{9D8B030D-6E8A-4147-A177-3AD203B41FA5}">
                      <a16:colId xmlns:a16="http://schemas.microsoft.com/office/drawing/2014/main" val="217788875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2471795658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42619120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50815042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02441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215621781"/>
                    </a:ext>
                  </a:extLst>
                </a:gridCol>
                <a:gridCol w="737970">
                  <a:extLst>
                    <a:ext uri="{9D8B030D-6E8A-4147-A177-3AD203B41FA5}">
                      <a16:colId xmlns:a16="http://schemas.microsoft.com/office/drawing/2014/main" val="3301582101"/>
                    </a:ext>
                  </a:extLst>
                </a:gridCol>
                <a:gridCol w="1112112">
                  <a:extLst>
                    <a:ext uri="{9D8B030D-6E8A-4147-A177-3AD203B41FA5}">
                      <a16:colId xmlns:a16="http://schemas.microsoft.com/office/drawing/2014/main" val="17316664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Mu_Inv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Recom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Alpha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SelStrength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636732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D069030F-245B-AB45-8932-73508A94A1C3}"/>
              </a:ext>
            </a:extLst>
          </p:cNvPr>
          <p:cNvSpPr txBox="1"/>
          <p:nvPr/>
        </p:nvSpPr>
        <p:spPr>
          <a:xfrm>
            <a:off x="556054" y="5764644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57955F-2224-0A4A-95FE-63D274F6B1E2}"/>
              </a:ext>
            </a:extLst>
          </p:cNvPr>
          <p:cNvSpPr txBox="1"/>
          <p:nvPr/>
        </p:nvSpPr>
        <p:spPr>
          <a:xfrm>
            <a:off x="556054" y="648256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&amp; Individual Phenotype File</a:t>
            </a:r>
          </a:p>
        </p:txBody>
      </p:sp>
    </p:spTree>
    <p:extLst>
      <p:ext uri="{BB962C8B-B14F-4D97-AF65-F5344CB8AC3E}">
        <p14:creationId xmlns:p14="http://schemas.microsoft.com/office/powerpoint/2010/main" val="93417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9B577-511C-E94A-8FD8-C1A72D192A4D}"/>
              </a:ext>
            </a:extLst>
          </p:cNvPr>
          <p:cNvSpPr txBox="1"/>
          <p:nvPr/>
        </p:nvSpPr>
        <p:spPr>
          <a:xfrm>
            <a:off x="407773" y="1325563"/>
            <a:ext cx="91991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inversions are fixing with QTNs.</a:t>
            </a:r>
          </a:p>
          <a:p>
            <a:endParaRPr lang="en-US" dirty="0"/>
          </a:p>
          <a:p>
            <a:r>
              <a:rPr lang="en-US" dirty="0"/>
              <a:t>Increase Mutation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genetics find 1.78 to 1.88 mutations per 10,000 gametes per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0.712 to 0.752 mutation rate</a:t>
            </a:r>
          </a:p>
          <a:p>
            <a:endParaRPr lang="en-US" dirty="0"/>
          </a:p>
          <a:p>
            <a:r>
              <a:rPr lang="en-US" dirty="0"/>
              <a:t>More generations currently at 20,000 (&lt; 10 min per sim) can bump to 200,000 (~73 min per 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Inversions are generally old in the literature – millions of years old</a:t>
            </a:r>
          </a:p>
          <a:p>
            <a:endParaRPr lang="en-US" dirty="0"/>
          </a:p>
          <a:p>
            <a:r>
              <a:rPr lang="en-US" dirty="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think it is a problem that I am only writing out every 200 generations?</a:t>
            </a:r>
          </a:p>
          <a:p>
            <a:r>
              <a:rPr lang="en-US" dirty="0"/>
              <a:t>	cons: lose resolution could have inversion arise or be lost and not recorded</a:t>
            </a:r>
          </a:p>
          <a:p>
            <a:r>
              <a:rPr lang="en-US" dirty="0"/>
              <a:t>	pros: 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Suggestions for other ways to analyze the time series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4A44-ADE6-D941-A7D3-32106C0090F1}"/>
              </a:ext>
            </a:extLst>
          </p:cNvPr>
          <p:cNvSpPr txBox="1"/>
          <p:nvPr/>
        </p:nvSpPr>
        <p:spPr>
          <a:xfrm>
            <a:off x="645114" y="1443083"/>
            <a:ext cx="593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Kirkpatrick &amp; Barton 2006</a:t>
            </a:r>
          </a:p>
          <a:p>
            <a:r>
              <a:rPr lang="en-US" dirty="0"/>
              <a:t>Feder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B609C-6A5F-0C46-8582-7E5B4AA97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6" t="20995" r="37246" b="16808"/>
          <a:stretch/>
        </p:blipFill>
        <p:spPr>
          <a:xfrm>
            <a:off x="1584101" y="2187912"/>
            <a:ext cx="5151549" cy="42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4A44-ADE6-D941-A7D3-32106C0090F1}"/>
              </a:ext>
            </a:extLst>
          </p:cNvPr>
          <p:cNvSpPr txBox="1"/>
          <p:nvPr/>
        </p:nvSpPr>
        <p:spPr>
          <a:xfrm>
            <a:off x="748145" y="320634"/>
            <a:ext cx="593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 and snails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15F58-2CAA-834E-BC89-E64B83DE3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1" t="22115" r="36460" b="40074"/>
          <a:stretch/>
        </p:blipFill>
        <p:spPr>
          <a:xfrm>
            <a:off x="9511291" y="3697001"/>
            <a:ext cx="1888512" cy="3160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E1EDF-6F40-B445-BFB9-19550E1DB4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769655" y="3280863"/>
            <a:ext cx="1607006" cy="4864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3CA8E-FDA4-B84C-9FDB-1E4D268B9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81"/>
          <a:stretch/>
        </p:blipFill>
        <p:spPr>
          <a:xfrm flipH="1">
            <a:off x="1712492" y="4210444"/>
            <a:ext cx="1160264" cy="3941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  <a:softEdge rad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307CD3-DD54-FB4A-8ECD-1EA0A9EEEB65}"/>
              </a:ext>
            </a:extLst>
          </p:cNvPr>
          <p:cNvGrpSpPr/>
          <p:nvPr/>
        </p:nvGrpSpPr>
        <p:grpSpPr>
          <a:xfrm>
            <a:off x="4812543" y="1230479"/>
            <a:ext cx="3746529" cy="5073684"/>
            <a:chOff x="8475574" y="1241234"/>
            <a:chExt cx="3746529" cy="50736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7CBD5A-5DF7-C54C-9925-E3967B778A09}"/>
                </a:ext>
              </a:extLst>
            </p:cNvPr>
            <p:cNvGrpSpPr/>
            <p:nvPr/>
          </p:nvGrpSpPr>
          <p:grpSpPr>
            <a:xfrm>
              <a:off x="8475574" y="1241234"/>
              <a:ext cx="3746529" cy="5073684"/>
              <a:chOff x="554786" y="1108402"/>
              <a:chExt cx="3746529" cy="5073684"/>
            </a:xfrm>
          </p:grpSpPr>
          <p:pic>
            <p:nvPicPr>
              <p:cNvPr id="10" name="Picture 9" descr="Screen Shot 2016-01-09 at 10.26.03 PM.png">
                <a:extLst>
                  <a:ext uri="{FF2B5EF4-FFF2-40B4-BE49-F238E27FC236}">
                    <a16:creationId xmlns:a16="http://schemas.microsoft.com/office/drawing/2014/main" id="{5E579454-0D66-774D-B2DE-F383CF16A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6" t="21763" r="62412" b="24646"/>
              <a:stretch/>
            </p:blipFill>
            <p:spPr>
              <a:xfrm>
                <a:off x="554786" y="1108402"/>
                <a:ext cx="3746529" cy="5073684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931872D-C549-DE41-9D02-A9C8F2DD9697}"/>
                  </a:ext>
                </a:extLst>
              </p:cNvPr>
              <p:cNvSpPr/>
              <p:nvPr/>
            </p:nvSpPr>
            <p:spPr>
              <a:xfrm>
                <a:off x="2532176" y="1672392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597815-1299-6345-BC8C-836B0FFD4394}"/>
                  </a:ext>
                </a:extLst>
              </p:cNvPr>
              <p:cNvSpPr/>
              <p:nvPr/>
            </p:nvSpPr>
            <p:spPr>
              <a:xfrm>
                <a:off x="2501896" y="1856820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58BD1E-4448-624D-9BA2-37FB269E9D8C}"/>
                  </a:ext>
                </a:extLst>
              </p:cNvPr>
              <p:cNvSpPr/>
              <p:nvPr/>
            </p:nvSpPr>
            <p:spPr>
              <a:xfrm>
                <a:off x="3465750" y="2438203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958C93-A472-3447-9EE1-92566E8548D7}"/>
                  </a:ext>
                </a:extLst>
              </p:cNvPr>
              <p:cNvSpPr/>
              <p:nvPr/>
            </p:nvSpPr>
            <p:spPr>
              <a:xfrm>
                <a:off x="3374368" y="2189230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F9907A3-AAB7-DB4A-9CC1-16D2D29732E9}"/>
                  </a:ext>
                </a:extLst>
              </p:cNvPr>
              <p:cNvSpPr/>
              <p:nvPr/>
            </p:nvSpPr>
            <p:spPr>
              <a:xfrm>
                <a:off x="1535802" y="4602087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EBEB670-A7EF-1249-AA88-A7FBA4B044BB}"/>
                  </a:ext>
                </a:extLst>
              </p:cNvPr>
              <p:cNvSpPr/>
              <p:nvPr/>
            </p:nvSpPr>
            <p:spPr>
              <a:xfrm>
                <a:off x="1613931" y="4344255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8F305F-83AC-9045-A65A-49E9D6C4F10F}"/>
                  </a:ext>
                </a:extLst>
              </p:cNvPr>
              <p:cNvSpPr/>
              <p:nvPr/>
            </p:nvSpPr>
            <p:spPr>
              <a:xfrm>
                <a:off x="1378292" y="5875180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BE9F92-D018-584A-B916-EC0660BA73BB}"/>
                </a:ext>
              </a:extLst>
            </p:cNvPr>
            <p:cNvSpPr/>
            <p:nvPr/>
          </p:nvSpPr>
          <p:spPr>
            <a:xfrm>
              <a:off x="9320949" y="5839312"/>
              <a:ext cx="118872" cy="12031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535FE5D-C8D4-254F-8B9A-EC2FCFE73E21}"/>
              </a:ext>
            </a:extLst>
          </p:cNvPr>
          <p:cNvSpPr/>
          <p:nvPr/>
        </p:nvSpPr>
        <p:spPr>
          <a:xfrm>
            <a:off x="8090446" y="132559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EB586F-7A29-2D49-8EE6-302DFE2189FC}"/>
              </a:ext>
            </a:extLst>
          </p:cNvPr>
          <p:cNvSpPr/>
          <p:nvPr/>
        </p:nvSpPr>
        <p:spPr>
          <a:xfrm>
            <a:off x="8098409" y="1681560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8A81A-3D98-3948-B0A8-117775647AA9}"/>
              </a:ext>
            </a:extLst>
          </p:cNvPr>
          <p:cNvSpPr txBox="1"/>
          <p:nvPr/>
        </p:nvSpPr>
        <p:spPr>
          <a:xfrm>
            <a:off x="8432254" y="1287416"/>
            <a:ext cx="150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Stationary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2281-E858-4544-ADDB-AF2809474598}"/>
              </a:ext>
            </a:extLst>
          </p:cNvPr>
          <p:cNvSpPr txBox="1"/>
          <p:nvPr/>
        </p:nvSpPr>
        <p:spPr>
          <a:xfrm>
            <a:off x="8445942" y="1638303"/>
            <a:ext cx="150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Migratory</a:t>
            </a:r>
          </a:p>
        </p:txBody>
      </p:sp>
    </p:spTree>
    <p:extLst>
      <p:ext uri="{BB962C8B-B14F-4D97-AF65-F5344CB8AC3E}">
        <p14:creationId xmlns:p14="http://schemas.microsoft.com/office/powerpoint/2010/main" val="58111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Inversion invasions!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-270840" y="1191363"/>
            <a:ext cx="6564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>
              <a:buFont typeface="+mj-lt"/>
              <a:buAutoNum type="arabicPeriod"/>
            </a:pPr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Do inversions facilitate local adaptation under gene flow?</a:t>
            </a:r>
          </a:p>
          <a:p>
            <a:pPr marL="342900" fontAlgn="ctr"/>
            <a:endParaRPr lang="en-US" sz="24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24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 </a:t>
            </a:r>
            <a:r>
              <a:rPr lang="en-US" sz="2400" dirty="0"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4D55A-D898-1249-A36D-DDBA52ACCEFA}"/>
              </a:ext>
            </a:extLst>
          </p:cNvPr>
          <p:cNvSpPr txBox="1"/>
          <p:nvPr/>
        </p:nvSpPr>
        <p:spPr>
          <a:xfrm>
            <a:off x="5832208" y="1174277"/>
            <a:ext cx="61691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2. For an adaptive inversion to segregate under local adaptation with gene flow, does it require capturing QTNs initially?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2"/>
              </a:solidFill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endParaRPr lang="en-US" sz="2400" dirty="0">
              <a:solidFill>
                <a:schemeClr val="bg2"/>
              </a:solidFill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2958DD-C835-CC44-BA64-05ADAC527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6" r="10957" b="16449"/>
          <a:stretch/>
        </p:blipFill>
        <p:spPr>
          <a:xfrm>
            <a:off x="124449" y="1952901"/>
            <a:ext cx="2502842" cy="193899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772B28-C545-9C4C-83A3-543B771BD3E3}"/>
              </a:ext>
            </a:extLst>
          </p:cNvPr>
          <p:cNvCxnSpPr/>
          <p:nvPr/>
        </p:nvCxnSpPr>
        <p:spPr>
          <a:xfrm>
            <a:off x="1904904" y="4945487"/>
            <a:ext cx="87693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323BEA-CFDE-4342-BE42-0B358436B7F9}"/>
              </a:ext>
            </a:extLst>
          </p:cNvPr>
          <p:cNvCxnSpPr/>
          <p:nvPr/>
        </p:nvCxnSpPr>
        <p:spPr>
          <a:xfrm>
            <a:off x="1904904" y="5368343"/>
            <a:ext cx="87693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D3854A-AB8A-ED46-BEAD-6B173A51487B}"/>
              </a:ext>
            </a:extLst>
          </p:cNvPr>
          <p:cNvSpPr txBox="1"/>
          <p:nvPr/>
        </p:nvSpPr>
        <p:spPr>
          <a:xfrm>
            <a:off x="294044" y="4768541"/>
            <a:ext cx="146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 Migration</a:t>
            </a:r>
          </a:p>
          <a:p>
            <a:endParaRPr lang="en-US" sz="1000" dirty="0"/>
          </a:p>
          <a:p>
            <a:r>
              <a:rPr lang="en-US" sz="1600" dirty="0"/>
              <a:t>Low Migration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58167A-FFD8-574C-B7B9-75CE851139BF}"/>
              </a:ext>
            </a:extLst>
          </p:cNvPr>
          <p:cNvSpPr txBox="1"/>
          <p:nvPr/>
        </p:nvSpPr>
        <p:spPr>
          <a:xfrm>
            <a:off x="3515932" y="3245476"/>
            <a:ext cx="11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41848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Inversion invasions!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-270840" y="1191363"/>
            <a:ext cx="6564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 Do inversions facilitate local adaptation under gene flow?</a:t>
            </a:r>
          </a:p>
          <a:p>
            <a:pPr marL="342900" fontAlgn="ctr"/>
            <a:endParaRPr lang="en-US" sz="2400" dirty="0">
              <a:solidFill>
                <a:schemeClr val="bg2"/>
              </a:solidFill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2400" dirty="0">
              <a:solidFill>
                <a:schemeClr val="bg2"/>
              </a:solidFill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2400" dirty="0">
                <a:solidFill>
                  <a:schemeClr val="bg2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 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4D55A-D898-1249-A36D-DDBA52ACCEFA}"/>
              </a:ext>
            </a:extLst>
          </p:cNvPr>
          <p:cNvSpPr txBox="1"/>
          <p:nvPr/>
        </p:nvSpPr>
        <p:spPr>
          <a:xfrm>
            <a:off x="5832208" y="1174277"/>
            <a:ext cx="61691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2. For an adaptive inversion to segregate under local adaptation with gene flow, does it require capturing QTNs initially?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endParaRPr lang="en-US" sz="24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2F32E-BDB6-C24D-86FA-BD91EC04C185}"/>
              </a:ext>
            </a:extLst>
          </p:cNvPr>
          <p:cNvSpPr txBox="1"/>
          <p:nvPr/>
        </p:nvSpPr>
        <p:spPr>
          <a:xfrm>
            <a:off x="6478073" y="2923504"/>
            <a:ext cx="2846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conditions</a:t>
            </a:r>
          </a:p>
          <a:p>
            <a:endParaRPr lang="en-US" dirty="0"/>
          </a:p>
          <a:p>
            <a:r>
              <a:rPr lang="en-US" dirty="0"/>
              <a:t>Size</a:t>
            </a:r>
          </a:p>
          <a:p>
            <a:endParaRPr lang="en-US" dirty="0"/>
          </a:p>
          <a:p>
            <a:r>
              <a:rPr lang="en-US" dirty="0"/>
              <a:t>Age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0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166DAA-1F3F-5E4E-952F-BEC785C0A252}"/>
              </a:ext>
            </a:extLst>
          </p:cNvPr>
          <p:cNvSpPr txBox="1"/>
          <p:nvPr/>
        </p:nvSpPr>
        <p:spPr>
          <a:xfrm>
            <a:off x="94187" y="1123676"/>
            <a:ext cx="49945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7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61929-17A3-DE44-B84A-27170D158700}"/>
              </a:ext>
            </a:extLst>
          </p:cNvPr>
          <p:cNvGrpSpPr/>
          <p:nvPr/>
        </p:nvGrpSpPr>
        <p:grpSpPr>
          <a:xfrm>
            <a:off x="7009882" y="3305523"/>
            <a:ext cx="3354149" cy="1843889"/>
            <a:chOff x="5670979" y="4501429"/>
            <a:chExt cx="4408756" cy="241500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96AC3A-8550-3A41-9E82-A912AA1F5E80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088039"/>
              <a:chOff x="6120912" y="4596384"/>
              <a:chExt cx="3958823" cy="20880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17A028-93B8-774B-9590-79C79FF44F2F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DA104E0-BE84-FC4F-96B6-CF49870DF562}"/>
                  </a:ext>
                </a:extLst>
              </p:cNvPr>
              <p:cNvGrpSpPr/>
              <p:nvPr/>
            </p:nvGrpSpPr>
            <p:grpSpPr>
              <a:xfrm>
                <a:off x="6653784" y="4696759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EB855653-3D00-6644-AF5E-88D1DF654EAA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1699DC3-22BB-A949-A271-21FB94CA992A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3E841D8-7018-AC45-8FAC-A6EF3E724414}"/>
                  </a:ext>
                </a:extLst>
              </p:cNvPr>
              <p:cNvGrpSpPr/>
              <p:nvPr/>
            </p:nvGrpSpPr>
            <p:grpSpPr>
              <a:xfrm>
                <a:off x="8330183" y="4709478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EC0B68D-6C40-2149-AECE-95FD59FB2436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8F15961-CB84-564C-8727-AC8B1878D505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E1E5C1-FE88-F244-9BC8-92836CCC7047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057D5C-980E-8F4F-BC27-1929F4DA661D}"/>
                  </a:ext>
                </a:extLst>
              </p:cNvPr>
              <p:cNvSpPr txBox="1"/>
              <p:nvPr/>
            </p:nvSpPr>
            <p:spPr>
              <a:xfrm>
                <a:off x="7098630" y="6315091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C564C5-5BA1-9844-95D9-803EE9110C1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915E88-49A8-7C44-90B9-9341DBED9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639E1B-1849-774F-B06F-8E0CEDC88845}"/>
                </a:ext>
              </a:extLst>
            </p:cNvPr>
            <p:cNvSpPr txBox="1"/>
            <p:nvPr/>
          </p:nvSpPr>
          <p:spPr>
            <a:xfrm>
              <a:off x="7290816" y="6547104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Phenotype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FEE5F0-EDE9-474B-BB38-D349C6324E1C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4E54F4A-D80E-504B-A4A5-BAD18B0AFC71}"/>
              </a:ext>
            </a:extLst>
          </p:cNvPr>
          <p:cNvSpPr txBox="1"/>
          <p:nvPr/>
        </p:nvSpPr>
        <p:spPr>
          <a:xfrm>
            <a:off x="94187" y="1123676"/>
            <a:ext cx="49945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r>
              <a:rPr lang="el-GR" b="1" dirty="0"/>
              <a:t>Θ</a:t>
            </a:r>
            <a:r>
              <a:rPr lang="en-US" b="1" baseline="-25000" dirty="0"/>
              <a:t>1</a:t>
            </a:r>
            <a:r>
              <a:rPr lang="en-US" dirty="0"/>
              <a:t> = trait optimum in population 1</a:t>
            </a:r>
          </a:p>
          <a:p>
            <a:r>
              <a:rPr lang="el-GR" b="1" dirty="0"/>
              <a:t>Θ</a:t>
            </a:r>
            <a:r>
              <a:rPr lang="en-US" b="1" baseline="-25000" dirty="0"/>
              <a:t>2</a:t>
            </a:r>
            <a:r>
              <a:rPr lang="en-US" dirty="0"/>
              <a:t> = trait optimum in population 2</a:t>
            </a:r>
          </a:p>
          <a:p>
            <a:r>
              <a:rPr lang="el-GR" b="1" dirty="0"/>
              <a:t>σ</a:t>
            </a:r>
            <a:r>
              <a:rPr lang="en-US" dirty="0"/>
              <a:t> = strength of selection (SD of the Gaussian fitness curve)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6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61929-17A3-DE44-B84A-27170D158700}"/>
              </a:ext>
            </a:extLst>
          </p:cNvPr>
          <p:cNvGrpSpPr/>
          <p:nvPr/>
        </p:nvGrpSpPr>
        <p:grpSpPr>
          <a:xfrm>
            <a:off x="7009882" y="3305523"/>
            <a:ext cx="3354149" cy="1843889"/>
            <a:chOff x="5670979" y="4501429"/>
            <a:chExt cx="4408756" cy="241500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A96AC3A-8550-3A41-9E82-A912AA1F5E80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088039"/>
              <a:chOff x="6120912" y="4596384"/>
              <a:chExt cx="3958823" cy="208803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17A028-93B8-774B-9590-79C79FF44F2F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DA104E0-BE84-FC4F-96B6-CF49870DF562}"/>
                  </a:ext>
                </a:extLst>
              </p:cNvPr>
              <p:cNvGrpSpPr/>
              <p:nvPr/>
            </p:nvGrpSpPr>
            <p:grpSpPr>
              <a:xfrm>
                <a:off x="6653784" y="4696759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EB855653-3D00-6644-AF5E-88D1DF654EAA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1699DC3-22BB-A949-A271-21FB94CA992A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3E841D8-7018-AC45-8FAC-A6EF3E724414}"/>
                  </a:ext>
                </a:extLst>
              </p:cNvPr>
              <p:cNvGrpSpPr/>
              <p:nvPr/>
            </p:nvGrpSpPr>
            <p:grpSpPr>
              <a:xfrm>
                <a:off x="8330183" y="4709478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EC0B68D-6C40-2149-AECE-95FD59FB2436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8F15961-CB84-564C-8727-AC8B1878D505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E1E5C1-FE88-F244-9BC8-92836CCC7047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057D5C-980E-8F4F-BC27-1929F4DA661D}"/>
                  </a:ext>
                </a:extLst>
              </p:cNvPr>
              <p:cNvSpPr txBox="1"/>
              <p:nvPr/>
            </p:nvSpPr>
            <p:spPr>
              <a:xfrm>
                <a:off x="7098630" y="6315091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EC564C5-5BA1-9844-95D9-803EE9110C1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915E88-49A8-7C44-90B9-9341DBED9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639E1B-1849-774F-B06F-8E0CEDC88845}"/>
                </a:ext>
              </a:extLst>
            </p:cNvPr>
            <p:cNvSpPr txBox="1"/>
            <p:nvPr/>
          </p:nvSpPr>
          <p:spPr>
            <a:xfrm>
              <a:off x="7290816" y="6547104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Phenotype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FEE5F0-EDE9-474B-BB38-D349C6324E1C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E2D903-C7BC-9744-A012-BD6FD41D91CA}"/>
              </a:ext>
            </a:extLst>
          </p:cNvPr>
          <p:cNvCxnSpPr/>
          <p:nvPr/>
        </p:nvCxnSpPr>
        <p:spPr>
          <a:xfrm>
            <a:off x="6276109" y="6137564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AF3E596-9B8C-8042-934D-9B81EF6F713F}"/>
              </a:ext>
            </a:extLst>
          </p:cNvPr>
          <p:cNvSpPr/>
          <p:nvPr/>
        </p:nvSpPr>
        <p:spPr>
          <a:xfrm>
            <a:off x="7009882" y="5912981"/>
            <a:ext cx="342306" cy="360218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EBBFC3F1-E4E5-FF42-8B0E-559ACA95DD0B}"/>
              </a:ext>
            </a:extLst>
          </p:cNvPr>
          <p:cNvSpPr/>
          <p:nvPr/>
        </p:nvSpPr>
        <p:spPr>
          <a:xfrm>
            <a:off x="8242242" y="5924277"/>
            <a:ext cx="342306" cy="360218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E83832-EEBF-0C40-A74B-8237986F2886}"/>
              </a:ext>
            </a:extLst>
          </p:cNvPr>
          <p:cNvCxnSpPr/>
          <p:nvPr/>
        </p:nvCxnSpPr>
        <p:spPr>
          <a:xfrm>
            <a:off x="5505783" y="6567055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1ACEAE-B23D-364A-A94E-5E4F07F3414A}"/>
              </a:ext>
            </a:extLst>
          </p:cNvPr>
          <p:cNvCxnSpPr/>
          <p:nvPr/>
        </p:nvCxnSpPr>
        <p:spPr>
          <a:xfrm>
            <a:off x="5551585" y="5779773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390028FA-353D-0B49-93FB-D2D174362DED}"/>
              </a:ext>
            </a:extLst>
          </p:cNvPr>
          <p:cNvSpPr/>
          <p:nvPr/>
        </p:nvSpPr>
        <p:spPr>
          <a:xfrm>
            <a:off x="9459260" y="5564059"/>
            <a:ext cx="342306" cy="360218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7959016A-3A7B-844A-B8F2-6249405699C5}"/>
              </a:ext>
            </a:extLst>
          </p:cNvPr>
          <p:cNvSpPr/>
          <p:nvPr/>
        </p:nvSpPr>
        <p:spPr>
          <a:xfrm>
            <a:off x="9116954" y="6370461"/>
            <a:ext cx="342306" cy="360218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D51275-ABCE-B748-A8C5-D3BDAA051496}"/>
              </a:ext>
            </a:extLst>
          </p:cNvPr>
          <p:cNvSpPr txBox="1"/>
          <p:nvPr/>
        </p:nvSpPr>
        <p:spPr>
          <a:xfrm>
            <a:off x="94187" y="1123676"/>
            <a:ext cx="4994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r>
              <a:rPr lang="el-GR" b="1" dirty="0"/>
              <a:t>Θ</a:t>
            </a:r>
            <a:r>
              <a:rPr lang="en-US" b="1" baseline="-25000" dirty="0"/>
              <a:t>1</a:t>
            </a:r>
            <a:r>
              <a:rPr lang="en-US" dirty="0"/>
              <a:t> = trait optimum in population 1</a:t>
            </a:r>
          </a:p>
          <a:p>
            <a:r>
              <a:rPr lang="el-GR" b="1" dirty="0"/>
              <a:t>Θ</a:t>
            </a:r>
            <a:r>
              <a:rPr lang="en-US" b="1" baseline="-25000" dirty="0"/>
              <a:t>2</a:t>
            </a:r>
            <a:r>
              <a:rPr lang="en-US" dirty="0"/>
              <a:t> = trait optimum in population 2</a:t>
            </a:r>
          </a:p>
          <a:p>
            <a:r>
              <a:rPr lang="el-GR" b="1" dirty="0"/>
              <a:t>σ</a:t>
            </a:r>
            <a:r>
              <a:rPr lang="en-US" dirty="0"/>
              <a:t> = strength of selection (SD of the Gaussian fitness curve)</a:t>
            </a:r>
          </a:p>
          <a:p>
            <a:r>
              <a:rPr lang="en-US" b="1" dirty="0"/>
              <a:t>C </a:t>
            </a:r>
            <a:r>
              <a:rPr lang="en-US" dirty="0"/>
              <a:t>= number of chromosomes</a:t>
            </a:r>
          </a:p>
          <a:p>
            <a:r>
              <a:rPr lang="en-US" b="1" dirty="0" err="1"/>
              <a:t>C_len</a:t>
            </a:r>
            <a:r>
              <a:rPr lang="en-US" b="1" dirty="0"/>
              <a:t> </a:t>
            </a:r>
            <a:r>
              <a:rPr lang="en-US" dirty="0"/>
              <a:t>= length of chromosomes</a:t>
            </a:r>
          </a:p>
          <a:p>
            <a:r>
              <a:rPr lang="en-US" b="1" dirty="0"/>
              <a:t>r</a:t>
            </a:r>
            <a:r>
              <a:rPr lang="en-US" dirty="0"/>
              <a:t> = recombination rate </a:t>
            </a:r>
          </a:p>
          <a:p>
            <a:r>
              <a:rPr lang="en-US" b="1" dirty="0" err="1"/>
              <a:t>mu_base</a:t>
            </a:r>
            <a:r>
              <a:rPr lang="en-US" b="1" dirty="0"/>
              <a:t> </a:t>
            </a:r>
            <a:r>
              <a:rPr lang="en-US" dirty="0"/>
              <a:t>= neutral mutation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9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52465</TotalTime>
  <Words>1210</Words>
  <Application>Microsoft Macintosh PowerPoint</Application>
  <PresentationFormat>Widescreen</PresentationFormat>
  <Paragraphs>297</Paragraphs>
  <Slides>21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Bangla Sangam MN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Michele Schaal</dc:creator>
  <cp:lastModifiedBy>Sara Schaal</cp:lastModifiedBy>
  <cp:revision>38</cp:revision>
  <dcterms:created xsi:type="dcterms:W3CDTF">2019-09-30T13:43:28Z</dcterms:created>
  <dcterms:modified xsi:type="dcterms:W3CDTF">2020-11-23T20:23:36Z</dcterms:modified>
</cp:coreProperties>
</file>